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2"/>
  </p:notesMasterIdLst>
  <p:sldIdLst>
    <p:sldId id="529" r:id="rId2"/>
    <p:sldId id="530" r:id="rId3"/>
    <p:sldId id="531" r:id="rId4"/>
    <p:sldId id="532" r:id="rId5"/>
    <p:sldId id="533" r:id="rId6"/>
    <p:sldId id="534" r:id="rId7"/>
    <p:sldId id="535" r:id="rId8"/>
    <p:sldId id="536" r:id="rId9"/>
    <p:sldId id="537" r:id="rId10"/>
    <p:sldId id="538" r:id="rId11"/>
    <p:sldId id="539" r:id="rId12"/>
    <p:sldId id="540" r:id="rId13"/>
    <p:sldId id="541" r:id="rId14"/>
    <p:sldId id="542" r:id="rId15"/>
    <p:sldId id="543" r:id="rId16"/>
    <p:sldId id="544" r:id="rId17"/>
    <p:sldId id="545" r:id="rId18"/>
    <p:sldId id="546" r:id="rId19"/>
    <p:sldId id="547" r:id="rId20"/>
    <p:sldId id="548" r:id="rId21"/>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64"/>
    <p:restoredTop sz="86441"/>
  </p:normalViewPr>
  <p:slideViewPr>
    <p:cSldViewPr snapToGrid="0" snapToObjects="1" showGuides="1">
      <p:cViewPr varScale="1">
        <p:scale>
          <a:sx n="62" d="100"/>
          <a:sy n="62" d="100"/>
        </p:scale>
        <p:origin x="90" y="76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hdphoto1.wdp>
</file>

<file path=ppt/media/hdphoto2.wdp>
</file>

<file path=ppt/media/image1.png>
</file>

<file path=ppt/media/image11.png>
</file>

<file path=ppt/media/image12.png>
</file>

<file path=ppt/media/image13.png>
</file>

<file path=ppt/media/image14.png>
</file>

<file path=ppt/media/image2.pn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0D6939-150C-6F4B-95E6-31EAE561AE4E}" type="datetimeFigureOut">
              <a:rPr lang="it-IT" smtClean="0"/>
              <a:t>10/11/2021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40E2ED-775C-FE4D-B6A3-F9011D2F42A4}" type="slidenum">
              <a:rPr lang="it-IT" smtClean="0"/>
              <a:t>‹N›</a:t>
            </a:fld>
            <a:endParaRPr lang="it-IT"/>
          </a:p>
        </p:txBody>
      </p:sp>
    </p:spTree>
    <p:extLst>
      <p:ext uri="{BB962C8B-B14F-4D97-AF65-F5344CB8AC3E}">
        <p14:creationId xmlns:p14="http://schemas.microsoft.com/office/powerpoint/2010/main" val="3834253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egnaposto immagine diapositiva 1"/>
          <p:cNvSpPr>
            <a:spLocks noGrp="1" noRot="1" noChangeAspect="1" noTextEdit="1"/>
          </p:cNvSpPr>
          <p:nvPr>
            <p:ph type="sldImg"/>
          </p:nvPr>
        </p:nvSpPr>
        <p:spPr/>
      </p:sp>
      <p:sp>
        <p:nvSpPr>
          <p:cNvPr id="5123"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Times New Roman" panose="02020603050405020304" pitchFamily="18" charset="0"/>
            </a:endParaRPr>
          </a:p>
        </p:txBody>
      </p:sp>
    </p:spTree>
    <p:extLst>
      <p:ext uri="{BB962C8B-B14F-4D97-AF65-F5344CB8AC3E}">
        <p14:creationId xmlns:p14="http://schemas.microsoft.com/office/powerpoint/2010/main" val="563748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egnaposto immagine diapositiva 1"/>
          <p:cNvSpPr>
            <a:spLocks noGrp="1" noRot="1" noChangeAspect="1" noTextEdit="1"/>
          </p:cNvSpPr>
          <p:nvPr>
            <p:ph type="sldImg"/>
          </p:nvPr>
        </p:nvSpPr>
        <p:spPr/>
      </p:sp>
      <p:sp>
        <p:nvSpPr>
          <p:cNvPr id="7171"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Times New Roman" panose="02020603050405020304" pitchFamily="18" charset="0"/>
            </a:endParaRPr>
          </a:p>
        </p:txBody>
      </p:sp>
    </p:spTree>
    <p:extLst>
      <p:ext uri="{BB962C8B-B14F-4D97-AF65-F5344CB8AC3E}">
        <p14:creationId xmlns:p14="http://schemas.microsoft.com/office/powerpoint/2010/main" val="13227421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egnaposto immagine diapositiva 1"/>
          <p:cNvSpPr>
            <a:spLocks noGrp="1" noRot="1" noChangeAspect="1" noTextEdit="1"/>
          </p:cNvSpPr>
          <p:nvPr>
            <p:ph type="sldImg"/>
          </p:nvPr>
        </p:nvSpPr>
        <p:spPr/>
      </p:sp>
      <p:sp>
        <p:nvSpPr>
          <p:cNvPr id="9219"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Times New Roman" panose="02020603050405020304" pitchFamily="18" charset="0"/>
            </a:endParaRPr>
          </a:p>
        </p:txBody>
      </p:sp>
    </p:spTree>
    <p:extLst>
      <p:ext uri="{BB962C8B-B14F-4D97-AF65-F5344CB8AC3E}">
        <p14:creationId xmlns:p14="http://schemas.microsoft.com/office/powerpoint/2010/main" val="3271908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egnaposto immagine diapositiva 1"/>
          <p:cNvSpPr>
            <a:spLocks noGrp="1" noRot="1" noChangeAspect="1" noTextEdit="1"/>
          </p:cNvSpPr>
          <p:nvPr>
            <p:ph type="sldImg"/>
          </p:nvPr>
        </p:nvSpPr>
        <p:spPr/>
      </p:sp>
      <p:sp>
        <p:nvSpPr>
          <p:cNvPr id="11267"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Times New Roman" panose="02020603050405020304" pitchFamily="18" charset="0"/>
            </a:endParaRPr>
          </a:p>
        </p:txBody>
      </p:sp>
    </p:spTree>
    <p:extLst>
      <p:ext uri="{BB962C8B-B14F-4D97-AF65-F5344CB8AC3E}">
        <p14:creationId xmlns:p14="http://schemas.microsoft.com/office/powerpoint/2010/main" val="1862751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egnaposto immagine diapositiva 1"/>
          <p:cNvSpPr>
            <a:spLocks noGrp="1" noRot="1" noChangeAspect="1" noTextEdit="1"/>
          </p:cNvSpPr>
          <p:nvPr>
            <p:ph type="sldImg"/>
          </p:nvPr>
        </p:nvSpPr>
        <p:spPr/>
      </p:sp>
      <p:sp>
        <p:nvSpPr>
          <p:cNvPr id="11267"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Times New Roman" panose="02020603050405020304" pitchFamily="18" charset="0"/>
            </a:endParaRPr>
          </a:p>
        </p:txBody>
      </p:sp>
    </p:spTree>
    <p:extLst>
      <p:ext uri="{BB962C8B-B14F-4D97-AF65-F5344CB8AC3E}">
        <p14:creationId xmlns:p14="http://schemas.microsoft.com/office/powerpoint/2010/main" val="34279882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egnaposto immagine diapositiva 1"/>
          <p:cNvSpPr>
            <a:spLocks noGrp="1" noRot="1" noChangeAspect="1" noTextEdit="1"/>
          </p:cNvSpPr>
          <p:nvPr>
            <p:ph type="sldImg"/>
          </p:nvPr>
        </p:nvSpPr>
        <p:spPr/>
      </p:sp>
      <p:sp>
        <p:nvSpPr>
          <p:cNvPr id="11267" name="Segnaposto note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it-IT" altLang="it-IT">
              <a:latin typeface="Times New Roman" panose="02020603050405020304" pitchFamily="18" charset="0"/>
            </a:endParaRPr>
          </a:p>
        </p:txBody>
      </p:sp>
    </p:spTree>
    <p:extLst>
      <p:ext uri="{BB962C8B-B14F-4D97-AF65-F5344CB8AC3E}">
        <p14:creationId xmlns:p14="http://schemas.microsoft.com/office/powerpoint/2010/main" val="18592349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titolo">
    <p:spTree>
      <p:nvGrpSpPr>
        <p:cNvPr id="1" name=""/>
        <p:cNvGrpSpPr/>
        <p:nvPr/>
      </p:nvGrpSpPr>
      <p:grpSpPr>
        <a:xfrm>
          <a:off x="0" y="0"/>
          <a:ext cx="0" cy="0"/>
          <a:chOff x="0" y="0"/>
          <a:chExt cx="0" cy="0"/>
        </a:xfrm>
      </p:grpSpPr>
      <p:pic>
        <p:nvPicPr>
          <p:cNvPr id="8" name="Immagine 7">
            <a:extLst>
              <a:ext uri="{FF2B5EF4-FFF2-40B4-BE49-F238E27FC236}">
                <a16:creationId xmlns:a16="http://schemas.microsoft.com/office/drawing/2014/main" id="{50B415C6-9BC2-7F45-83BF-95C1235BE1D2}"/>
              </a:ext>
            </a:extLst>
          </p:cNvPr>
          <p:cNvPicPr>
            <a:picLocks noChangeAspect="1"/>
          </p:cNvPicPr>
          <p:nvPr userDrawn="1"/>
        </p:nvPicPr>
        <p:blipFill rotWithShape="1">
          <a:blip r:embed="rId2">
            <a:alphaModFix amt="70000"/>
            <a:extLst>
              <a:ext uri="{BEBA8EAE-BF5A-486C-A8C5-ECC9F3942E4B}">
                <a14:imgProps xmlns:a14="http://schemas.microsoft.com/office/drawing/2010/main">
                  <a14:imgLayer r:embed="rId3">
                    <a14:imgEffect>
                      <a14:colorTemperature colorTemp="5300"/>
                    </a14:imgEffect>
                    <a14:imgEffect>
                      <a14:saturation sat="33000"/>
                    </a14:imgEffect>
                  </a14:imgLayer>
                </a14:imgProps>
              </a:ext>
            </a:extLst>
          </a:blip>
          <a:srcRect t="5197" r="202" b="10349"/>
          <a:stretch/>
        </p:blipFill>
        <p:spPr>
          <a:xfrm>
            <a:off x="0" y="0"/>
            <a:ext cx="12192000" cy="6858000"/>
          </a:xfrm>
          <a:prstGeom prst="rect">
            <a:avLst/>
          </a:prstGeom>
        </p:spPr>
      </p:pic>
      <p:sp>
        <p:nvSpPr>
          <p:cNvPr id="2" name="Titolo 1"/>
          <p:cNvSpPr>
            <a:spLocks noGrp="1"/>
          </p:cNvSpPr>
          <p:nvPr>
            <p:ph type="ctrTitle" hasCustomPrompt="1"/>
          </p:nvPr>
        </p:nvSpPr>
        <p:spPr>
          <a:xfrm>
            <a:off x="787791" y="1113132"/>
            <a:ext cx="10363200" cy="1470025"/>
          </a:xfrm>
        </p:spPr>
        <p:txBody>
          <a:bodyPr/>
          <a:lstStyle>
            <a:lvl1pPr>
              <a:defRPr sz="2800" b="1"/>
            </a:lvl1pPr>
          </a:lstStyle>
          <a:p>
            <a:r>
              <a:rPr lang="it-IT" dirty="0"/>
              <a:t>TITLE</a:t>
            </a:r>
          </a:p>
        </p:txBody>
      </p:sp>
      <p:sp>
        <p:nvSpPr>
          <p:cNvPr id="5" name="Segnaposto piè di pagina 4"/>
          <p:cNvSpPr>
            <a:spLocks noGrp="1"/>
          </p:cNvSpPr>
          <p:nvPr>
            <p:ph type="ftr" sz="quarter" idx="11"/>
          </p:nvPr>
        </p:nvSpPr>
        <p:spPr/>
        <p:txBody>
          <a:bodyPr/>
          <a:lstStyle/>
          <a:p>
            <a:endParaRPr lang="de-AT"/>
          </a:p>
        </p:txBody>
      </p:sp>
      <p:sp>
        <p:nvSpPr>
          <p:cNvPr id="6" name="Segnaposto numero diapositiva 5"/>
          <p:cNvSpPr>
            <a:spLocks noGrp="1"/>
          </p:cNvSpPr>
          <p:nvPr>
            <p:ph type="sldNum" sz="quarter" idx="12"/>
          </p:nvPr>
        </p:nvSpPr>
        <p:spPr/>
        <p:txBody>
          <a:bodyPr/>
          <a:lstStyle/>
          <a:p>
            <a:fld id="{15C50341-29A1-497D-86B7-D71D0DD32BE0}" type="slidenum">
              <a:rPr lang="de-AT" smtClean="0"/>
              <a:t>‹N›</a:t>
            </a:fld>
            <a:endParaRPr lang="de-AT"/>
          </a:p>
        </p:txBody>
      </p:sp>
      <p:pic>
        <p:nvPicPr>
          <p:cNvPr id="7" name="Immagine 6"/>
          <p:cNvPicPr>
            <a:picLocks noChangeAspect="1"/>
          </p:cNvPicPr>
          <p:nvPr userDrawn="1"/>
        </p:nvPicPr>
        <p:blipFill>
          <a:blip r:embed="rId4"/>
          <a:srcRect/>
          <a:stretch/>
        </p:blipFill>
        <p:spPr>
          <a:xfrm>
            <a:off x="10199077" y="169254"/>
            <a:ext cx="1992924" cy="664308"/>
          </a:xfrm>
          <a:prstGeom prst="rect">
            <a:avLst/>
          </a:prstGeom>
        </p:spPr>
      </p:pic>
      <p:sp>
        <p:nvSpPr>
          <p:cNvPr id="10" name="CasellaDiTesto 9">
            <a:extLst>
              <a:ext uri="{FF2B5EF4-FFF2-40B4-BE49-F238E27FC236}">
                <a16:creationId xmlns:a16="http://schemas.microsoft.com/office/drawing/2014/main" id="{37F002EA-EC4E-3549-B644-456889B14E54}"/>
              </a:ext>
            </a:extLst>
          </p:cNvPr>
          <p:cNvSpPr txBox="1"/>
          <p:nvPr userDrawn="1"/>
        </p:nvSpPr>
        <p:spPr>
          <a:xfrm>
            <a:off x="239351" y="6453338"/>
            <a:ext cx="4608698" cy="323165"/>
          </a:xfrm>
          <a:prstGeom prst="rect">
            <a:avLst/>
          </a:prstGeom>
          <a:noFill/>
        </p:spPr>
        <p:txBody>
          <a:bodyPr wrap="none" rtlCol="0">
            <a:spAutoFit/>
          </a:bodyPr>
          <a:lstStyle/>
          <a:p>
            <a:r>
              <a:rPr lang="it-IT" sz="1500" b="1" dirty="0" err="1"/>
              <a:t>Snow</a:t>
            </a:r>
            <a:r>
              <a:rPr lang="it-IT" sz="1500" b="1" dirty="0"/>
              <a:t> </a:t>
            </a:r>
            <a:r>
              <a:rPr lang="it-IT" sz="1500" b="1" dirty="0" err="1"/>
              <a:t>Event</a:t>
            </a:r>
            <a:r>
              <a:rPr lang="it-IT" sz="1500" b="1" dirty="0"/>
              <a:t> Week | </a:t>
            </a:r>
            <a:r>
              <a:rPr lang="it-IT" sz="1500" b="1" dirty="0" err="1"/>
              <a:t>EUMETrain</a:t>
            </a:r>
            <a:r>
              <a:rPr lang="it-IT" sz="1500" b="1" dirty="0"/>
              <a:t> | 22-26 </a:t>
            </a:r>
            <a:r>
              <a:rPr lang="it-IT" sz="1500" b="1" dirty="0" err="1"/>
              <a:t>November</a:t>
            </a:r>
            <a:r>
              <a:rPr lang="it-IT" sz="1500" b="1" dirty="0"/>
              <a:t> 2021</a:t>
            </a:r>
          </a:p>
        </p:txBody>
      </p:sp>
    </p:spTree>
    <p:extLst>
      <p:ext uri="{BB962C8B-B14F-4D97-AF65-F5344CB8AC3E}">
        <p14:creationId xmlns:p14="http://schemas.microsoft.com/office/powerpoint/2010/main" val="1239211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pic>
        <p:nvPicPr>
          <p:cNvPr id="10" name="Immagine 9" descr="Immagine che contiene neve, esterni, cielo, natura&#10;&#10;Descrizione generata automaticamente">
            <a:extLst>
              <a:ext uri="{FF2B5EF4-FFF2-40B4-BE49-F238E27FC236}">
                <a16:creationId xmlns:a16="http://schemas.microsoft.com/office/drawing/2014/main" id="{A24FCC22-3904-C440-BF97-82013DCDBBDA}"/>
              </a:ext>
            </a:extLst>
          </p:cNvPr>
          <p:cNvPicPr>
            <a:picLocks noChangeAspect="1"/>
          </p:cNvPicPr>
          <p:nvPr userDrawn="1"/>
        </p:nvPicPr>
        <p:blipFill rotWithShape="1">
          <a:blip r:embed="rId2"/>
          <a:srcRect t="51229" b="29936"/>
          <a:stretch/>
        </p:blipFill>
        <p:spPr>
          <a:xfrm>
            <a:off x="-155946" y="-36576"/>
            <a:ext cx="12503891" cy="1571746"/>
          </a:xfrm>
          <a:prstGeom prst="rect">
            <a:avLst/>
          </a:prstGeom>
        </p:spPr>
      </p:pic>
      <p:sp>
        <p:nvSpPr>
          <p:cNvPr id="2" name="Titolo 1"/>
          <p:cNvSpPr>
            <a:spLocks noGrp="1"/>
          </p:cNvSpPr>
          <p:nvPr>
            <p:ph type="title"/>
          </p:nvPr>
        </p:nvSpPr>
        <p:spPr>
          <a:xfrm>
            <a:off x="2835667" y="274638"/>
            <a:ext cx="8746733" cy="1143000"/>
          </a:xfrm>
        </p:spPr>
        <p:txBody>
          <a:bodyPr/>
          <a:lstStyle/>
          <a:p>
            <a:r>
              <a:rPr lang="it-IT"/>
              <a:t>Fare clic per modificare lo stile del titolo dello schema</a:t>
            </a:r>
          </a:p>
        </p:txBody>
      </p:sp>
      <p:sp>
        <p:nvSpPr>
          <p:cNvPr id="3" name="Segnaposto testo verticale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piè di pagina 4"/>
          <p:cNvSpPr>
            <a:spLocks noGrp="1"/>
          </p:cNvSpPr>
          <p:nvPr>
            <p:ph type="ftr" sz="quarter" idx="11"/>
          </p:nvPr>
        </p:nvSpPr>
        <p:spPr/>
        <p:txBody>
          <a:bodyPr/>
          <a:lstStyle/>
          <a:p>
            <a:endParaRPr lang="de-AT"/>
          </a:p>
        </p:txBody>
      </p:sp>
      <p:sp>
        <p:nvSpPr>
          <p:cNvPr id="6" name="Segnaposto numero diapositiva 5"/>
          <p:cNvSpPr>
            <a:spLocks noGrp="1"/>
          </p:cNvSpPr>
          <p:nvPr>
            <p:ph type="sldNum" sz="quarter" idx="12"/>
          </p:nvPr>
        </p:nvSpPr>
        <p:spPr/>
        <p:txBody>
          <a:bodyPr/>
          <a:lstStyle/>
          <a:p>
            <a:fld id="{15C50341-29A1-497D-86B7-D71D0DD32BE0}" type="slidenum">
              <a:rPr lang="de-AT" smtClean="0"/>
              <a:t>‹N›</a:t>
            </a:fld>
            <a:endParaRPr lang="de-AT"/>
          </a:p>
        </p:txBody>
      </p:sp>
      <p:sp>
        <p:nvSpPr>
          <p:cNvPr id="7" name="CasellaDiTesto 6">
            <a:extLst>
              <a:ext uri="{FF2B5EF4-FFF2-40B4-BE49-F238E27FC236}">
                <a16:creationId xmlns:a16="http://schemas.microsoft.com/office/drawing/2014/main" id="{25229D23-ADF6-E84D-A7D7-03F6BB6CB599}"/>
              </a:ext>
            </a:extLst>
          </p:cNvPr>
          <p:cNvSpPr txBox="1"/>
          <p:nvPr userDrawn="1"/>
        </p:nvSpPr>
        <p:spPr>
          <a:xfrm>
            <a:off x="239351" y="6453338"/>
            <a:ext cx="4537524" cy="323165"/>
          </a:xfrm>
          <a:prstGeom prst="rect">
            <a:avLst/>
          </a:prstGeom>
          <a:noFill/>
        </p:spPr>
        <p:txBody>
          <a:bodyPr wrap="none" rtlCol="0">
            <a:spAutoFit/>
          </a:bodyPr>
          <a:lstStyle/>
          <a:p>
            <a:r>
              <a:rPr lang="it-IT" sz="1500" dirty="0" err="1"/>
              <a:t>Snow</a:t>
            </a:r>
            <a:r>
              <a:rPr lang="it-IT" sz="1500" dirty="0"/>
              <a:t> </a:t>
            </a:r>
            <a:r>
              <a:rPr lang="it-IT" sz="1500" dirty="0" err="1"/>
              <a:t>Event</a:t>
            </a:r>
            <a:r>
              <a:rPr lang="it-IT" sz="1500" dirty="0"/>
              <a:t> Week | </a:t>
            </a:r>
            <a:r>
              <a:rPr lang="it-IT" sz="1500" dirty="0" err="1"/>
              <a:t>EUMETrain</a:t>
            </a:r>
            <a:r>
              <a:rPr lang="it-IT" sz="1500" dirty="0"/>
              <a:t> | 22-26 </a:t>
            </a:r>
            <a:r>
              <a:rPr lang="it-IT" sz="1500" dirty="0" err="1"/>
              <a:t>November</a:t>
            </a:r>
            <a:r>
              <a:rPr lang="it-IT" sz="1500" dirty="0"/>
              <a:t> 2021</a:t>
            </a:r>
          </a:p>
        </p:txBody>
      </p:sp>
      <p:pic>
        <p:nvPicPr>
          <p:cNvPr id="8" name="Immagine 7">
            <a:extLst>
              <a:ext uri="{FF2B5EF4-FFF2-40B4-BE49-F238E27FC236}">
                <a16:creationId xmlns:a16="http://schemas.microsoft.com/office/drawing/2014/main" id="{ED6DBDDD-0120-624F-8E0F-35FB19EC36CF}"/>
              </a:ext>
            </a:extLst>
          </p:cNvPr>
          <p:cNvPicPr>
            <a:picLocks noChangeAspect="1"/>
          </p:cNvPicPr>
          <p:nvPr userDrawn="1"/>
        </p:nvPicPr>
        <p:blipFill>
          <a:blip r:embed="rId3"/>
          <a:srcRect/>
          <a:stretch/>
        </p:blipFill>
        <p:spPr>
          <a:xfrm>
            <a:off x="88900" y="92464"/>
            <a:ext cx="2831637" cy="943879"/>
          </a:xfrm>
          <a:prstGeom prst="rect">
            <a:avLst/>
          </a:prstGeom>
        </p:spPr>
      </p:pic>
    </p:spTree>
    <p:extLst>
      <p:ext uri="{BB962C8B-B14F-4D97-AF65-F5344CB8AC3E}">
        <p14:creationId xmlns:p14="http://schemas.microsoft.com/office/powerpoint/2010/main" val="834071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839200" y="274641"/>
            <a:ext cx="2743200" cy="5851525"/>
          </a:xfrm>
        </p:spPr>
        <p:txBody>
          <a:bodyPr vert="eaVert"/>
          <a:lstStyle/>
          <a:p>
            <a:r>
              <a:rPr lang="it-IT"/>
              <a:t>Fare clic per modificare lo stile del titolo dello schema</a:t>
            </a:r>
          </a:p>
        </p:txBody>
      </p:sp>
      <p:sp>
        <p:nvSpPr>
          <p:cNvPr id="3" name="Segnaposto testo verticale 2"/>
          <p:cNvSpPr>
            <a:spLocks noGrp="1"/>
          </p:cNvSpPr>
          <p:nvPr>
            <p:ph type="body" orient="vert" idx="1"/>
          </p:nvPr>
        </p:nvSpPr>
        <p:spPr>
          <a:xfrm>
            <a:off x="609600" y="274641"/>
            <a:ext cx="8026400" cy="5851525"/>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piè di pagina 4"/>
          <p:cNvSpPr>
            <a:spLocks noGrp="1"/>
          </p:cNvSpPr>
          <p:nvPr>
            <p:ph type="ftr" sz="quarter" idx="11"/>
          </p:nvPr>
        </p:nvSpPr>
        <p:spPr/>
        <p:txBody>
          <a:bodyPr/>
          <a:lstStyle/>
          <a:p>
            <a:endParaRPr lang="de-AT"/>
          </a:p>
        </p:txBody>
      </p:sp>
      <p:sp>
        <p:nvSpPr>
          <p:cNvPr id="6" name="Segnaposto numero diapositiva 5"/>
          <p:cNvSpPr>
            <a:spLocks noGrp="1"/>
          </p:cNvSpPr>
          <p:nvPr>
            <p:ph type="sldNum" sz="quarter" idx="12"/>
          </p:nvPr>
        </p:nvSpPr>
        <p:spPr/>
        <p:txBody>
          <a:bodyPr/>
          <a:lstStyle/>
          <a:p>
            <a:fld id="{15C50341-29A1-497D-86B7-D71D0DD32BE0}" type="slidenum">
              <a:rPr lang="de-AT" smtClean="0"/>
              <a:t>‹N›</a:t>
            </a:fld>
            <a:endParaRPr lang="de-AT"/>
          </a:p>
        </p:txBody>
      </p:sp>
      <p:sp>
        <p:nvSpPr>
          <p:cNvPr id="7" name="CasellaDiTesto 6">
            <a:extLst>
              <a:ext uri="{FF2B5EF4-FFF2-40B4-BE49-F238E27FC236}">
                <a16:creationId xmlns:a16="http://schemas.microsoft.com/office/drawing/2014/main" id="{02361256-683F-E040-A367-FAE458875F05}"/>
              </a:ext>
            </a:extLst>
          </p:cNvPr>
          <p:cNvSpPr txBox="1"/>
          <p:nvPr userDrawn="1"/>
        </p:nvSpPr>
        <p:spPr>
          <a:xfrm>
            <a:off x="239351" y="6453338"/>
            <a:ext cx="4537524" cy="323165"/>
          </a:xfrm>
          <a:prstGeom prst="rect">
            <a:avLst/>
          </a:prstGeom>
          <a:noFill/>
        </p:spPr>
        <p:txBody>
          <a:bodyPr wrap="none" rtlCol="0">
            <a:spAutoFit/>
          </a:bodyPr>
          <a:lstStyle/>
          <a:p>
            <a:r>
              <a:rPr lang="it-IT" sz="1500" dirty="0" err="1"/>
              <a:t>Snow</a:t>
            </a:r>
            <a:r>
              <a:rPr lang="it-IT" sz="1500" dirty="0"/>
              <a:t> </a:t>
            </a:r>
            <a:r>
              <a:rPr lang="it-IT" sz="1500" dirty="0" err="1"/>
              <a:t>Event</a:t>
            </a:r>
            <a:r>
              <a:rPr lang="it-IT" sz="1500" dirty="0"/>
              <a:t> Week | </a:t>
            </a:r>
            <a:r>
              <a:rPr lang="it-IT" sz="1500" dirty="0" err="1"/>
              <a:t>EUMETrain</a:t>
            </a:r>
            <a:r>
              <a:rPr lang="it-IT" sz="1500" dirty="0"/>
              <a:t> | 22-26 </a:t>
            </a:r>
            <a:r>
              <a:rPr lang="it-IT" sz="1500" dirty="0" err="1"/>
              <a:t>November</a:t>
            </a:r>
            <a:r>
              <a:rPr lang="it-IT" sz="1500" dirty="0"/>
              <a:t> 2021</a:t>
            </a:r>
          </a:p>
        </p:txBody>
      </p:sp>
      <p:pic>
        <p:nvPicPr>
          <p:cNvPr id="8" name="Immagine 7">
            <a:extLst>
              <a:ext uri="{FF2B5EF4-FFF2-40B4-BE49-F238E27FC236}">
                <a16:creationId xmlns:a16="http://schemas.microsoft.com/office/drawing/2014/main" id="{AEE220C1-BDA7-6F42-9570-803415F964C3}"/>
              </a:ext>
            </a:extLst>
          </p:cNvPr>
          <p:cNvPicPr>
            <a:picLocks noChangeAspect="1"/>
          </p:cNvPicPr>
          <p:nvPr userDrawn="1"/>
        </p:nvPicPr>
        <p:blipFill>
          <a:blip r:embed="rId2"/>
          <a:srcRect/>
          <a:stretch/>
        </p:blipFill>
        <p:spPr>
          <a:xfrm>
            <a:off x="88900" y="92464"/>
            <a:ext cx="2831637" cy="943879"/>
          </a:xfrm>
          <a:prstGeom prst="rect">
            <a:avLst/>
          </a:prstGeom>
        </p:spPr>
      </p:pic>
    </p:spTree>
    <p:extLst>
      <p:ext uri="{BB962C8B-B14F-4D97-AF65-F5344CB8AC3E}">
        <p14:creationId xmlns:p14="http://schemas.microsoft.com/office/powerpoint/2010/main" val="780843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pic>
        <p:nvPicPr>
          <p:cNvPr id="10" name="Immagine 9" descr="Immagine che contiene neve, esterni, cielo, natura&#10;&#10;Descrizione generata automaticamente">
            <a:extLst>
              <a:ext uri="{FF2B5EF4-FFF2-40B4-BE49-F238E27FC236}">
                <a16:creationId xmlns:a16="http://schemas.microsoft.com/office/drawing/2014/main" id="{B4C977FA-98CC-FC44-8EC1-2DD1560295BD}"/>
              </a:ext>
            </a:extLst>
          </p:cNvPr>
          <p:cNvPicPr>
            <a:picLocks noChangeAspect="1"/>
          </p:cNvPicPr>
          <p:nvPr userDrawn="1"/>
        </p:nvPicPr>
        <p:blipFill rotWithShape="1">
          <a:blip r:embed="rId2">
            <a:alphaModFix amt="70000"/>
            <a:extLst>
              <a:ext uri="{BEBA8EAE-BF5A-486C-A8C5-ECC9F3942E4B}">
                <a14:imgProps xmlns:a14="http://schemas.microsoft.com/office/drawing/2010/main">
                  <a14:imgLayer r:embed="rId3">
                    <a14:imgEffect>
                      <a14:colorTemperature colorTemp="5300"/>
                    </a14:imgEffect>
                    <a14:imgEffect>
                      <a14:saturation sat="33000"/>
                    </a14:imgEffect>
                  </a14:imgLayer>
                </a14:imgProps>
              </a:ext>
            </a:extLst>
          </a:blip>
          <a:srcRect l="1930" t="51229" b="29936"/>
          <a:stretch/>
        </p:blipFill>
        <p:spPr>
          <a:xfrm>
            <a:off x="1" y="0"/>
            <a:ext cx="12192000" cy="1571746"/>
          </a:xfrm>
          <a:prstGeom prst="rect">
            <a:avLst/>
          </a:prstGeom>
        </p:spPr>
      </p:pic>
      <p:sp>
        <p:nvSpPr>
          <p:cNvPr id="2" name="Titolo 1"/>
          <p:cNvSpPr>
            <a:spLocks noGrp="1"/>
          </p:cNvSpPr>
          <p:nvPr>
            <p:ph type="title" hasCustomPrompt="1"/>
          </p:nvPr>
        </p:nvSpPr>
        <p:spPr>
          <a:xfrm>
            <a:off x="1" y="975750"/>
            <a:ext cx="5500467" cy="634082"/>
          </a:xfrm>
        </p:spPr>
        <p:txBody>
          <a:bodyPr/>
          <a:lstStyle>
            <a:lvl1pPr algn="l">
              <a:defRPr sz="2800" b="1"/>
            </a:lvl1pPr>
          </a:lstStyle>
          <a:p>
            <a:r>
              <a:rPr lang="it-IT" dirty="0"/>
              <a:t>Title</a:t>
            </a:r>
          </a:p>
        </p:txBody>
      </p:sp>
      <p:sp>
        <p:nvSpPr>
          <p:cNvPr id="3" name="Segnaposto contenuto 2"/>
          <p:cNvSpPr>
            <a:spLocks noGrp="1"/>
          </p:cNvSpPr>
          <p:nvPr>
            <p:ph idx="1" hasCustomPrompt="1"/>
          </p:nvPr>
        </p:nvSpPr>
        <p:spPr>
          <a:xfrm>
            <a:off x="609600" y="1831974"/>
            <a:ext cx="10972800" cy="4294192"/>
          </a:xfrm>
        </p:spPr>
        <p:txBody>
          <a:bodyPr/>
          <a:lstStyle/>
          <a:p>
            <a:pPr lvl="0"/>
            <a:r>
              <a:rPr lang="it-IT" dirty="0"/>
              <a:t>Text</a:t>
            </a:r>
          </a:p>
        </p:txBody>
      </p:sp>
      <p:sp>
        <p:nvSpPr>
          <p:cNvPr id="5" name="Segnaposto piè di pagina 4"/>
          <p:cNvSpPr>
            <a:spLocks noGrp="1"/>
          </p:cNvSpPr>
          <p:nvPr>
            <p:ph type="ftr" sz="quarter" idx="11"/>
          </p:nvPr>
        </p:nvSpPr>
        <p:spPr/>
        <p:txBody>
          <a:bodyPr/>
          <a:lstStyle/>
          <a:p>
            <a:endParaRPr lang="de-AT"/>
          </a:p>
        </p:txBody>
      </p:sp>
      <p:sp>
        <p:nvSpPr>
          <p:cNvPr id="6" name="Segnaposto numero diapositiva 5"/>
          <p:cNvSpPr>
            <a:spLocks noGrp="1"/>
          </p:cNvSpPr>
          <p:nvPr>
            <p:ph type="sldNum" sz="quarter" idx="12"/>
          </p:nvPr>
        </p:nvSpPr>
        <p:spPr/>
        <p:txBody>
          <a:bodyPr/>
          <a:lstStyle/>
          <a:p>
            <a:fld id="{15C50341-29A1-497D-86B7-D71D0DD32BE0}" type="slidenum">
              <a:rPr lang="de-AT" smtClean="0"/>
              <a:t>‹N›</a:t>
            </a:fld>
            <a:endParaRPr lang="de-AT"/>
          </a:p>
        </p:txBody>
      </p:sp>
      <p:sp>
        <p:nvSpPr>
          <p:cNvPr id="7" name="CasellaDiTesto 6">
            <a:extLst>
              <a:ext uri="{FF2B5EF4-FFF2-40B4-BE49-F238E27FC236}">
                <a16:creationId xmlns:a16="http://schemas.microsoft.com/office/drawing/2014/main" id="{24DD7444-0476-1940-A435-0CD9953CF6F3}"/>
              </a:ext>
            </a:extLst>
          </p:cNvPr>
          <p:cNvSpPr txBox="1"/>
          <p:nvPr userDrawn="1"/>
        </p:nvSpPr>
        <p:spPr>
          <a:xfrm>
            <a:off x="239351" y="6453338"/>
            <a:ext cx="4537524" cy="323165"/>
          </a:xfrm>
          <a:prstGeom prst="rect">
            <a:avLst/>
          </a:prstGeom>
          <a:noFill/>
        </p:spPr>
        <p:txBody>
          <a:bodyPr wrap="none" rtlCol="0">
            <a:spAutoFit/>
          </a:bodyPr>
          <a:lstStyle/>
          <a:p>
            <a:r>
              <a:rPr lang="it-IT" sz="1500" dirty="0" err="1"/>
              <a:t>Snow</a:t>
            </a:r>
            <a:r>
              <a:rPr lang="it-IT" sz="1500" dirty="0"/>
              <a:t> </a:t>
            </a:r>
            <a:r>
              <a:rPr lang="it-IT" sz="1500" dirty="0" err="1"/>
              <a:t>Event</a:t>
            </a:r>
            <a:r>
              <a:rPr lang="it-IT" sz="1500" dirty="0"/>
              <a:t> Week | </a:t>
            </a:r>
            <a:r>
              <a:rPr lang="it-IT" sz="1500" dirty="0" err="1"/>
              <a:t>EUMETrain</a:t>
            </a:r>
            <a:r>
              <a:rPr lang="it-IT" sz="1500" dirty="0"/>
              <a:t> | 22-26 </a:t>
            </a:r>
            <a:r>
              <a:rPr lang="it-IT" sz="1500" dirty="0" err="1"/>
              <a:t>November</a:t>
            </a:r>
            <a:r>
              <a:rPr lang="it-IT" sz="1500" dirty="0"/>
              <a:t> 2021</a:t>
            </a:r>
          </a:p>
        </p:txBody>
      </p:sp>
      <p:pic>
        <p:nvPicPr>
          <p:cNvPr id="8" name="Immagine 7">
            <a:extLst>
              <a:ext uri="{FF2B5EF4-FFF2-40B4-BE49-F238E27FC236}">
                <a16:creationId xmlns:a16="http://schemas.microsoft.com/office/drawing/2014/main" id="{FEC389CE-F5F6-9748-97EC-37F222AB24DC}"/>
              </a:ext>
            </a:extLst>
          </p:cNvPr>
          <p:cNvPicPr>
            <a:picLocks noChangeAspect="1"/>
          </p:cNvPicPr>
          <p:nvPr userDrawn="1"/>
        </p:nvPicPr>
        <p:blipFill>
          <a:blip r:embed="rId4"/>
          <a:srcRect/>
          <a:stretch/>
        </p:blipFill>
        <p:spPr>
          <a:xfrm>
            <a:off x="10472884" y="31872"/>
            <a:ext cx="1719116" cy="573039"/>
          </a:xfrm>
          <a:prstGeom prst="rect">
            <a:avLst/>
          </a:prstGeom>
        </p:spPr>
      </p:pic>
    </p:spTree>
    <p:extLst>
      <p:ext uri="{BB962C8B-B14F-4D97-AF65-F5344CB8AC3E}">
        <p14:creationId xmlns:p14="http://schemas.microsoft.com/office/powerpoint/2010/main" val="586065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963084" y="4406903"/>
            <a:ext cx="10363200" cy="1362075"/>
          </a:xfrm>
        </p:spPr>
        <p:txBody>
          <a:bodyPr anchor="t"/>
          <a:lstStyle>
            <a:lvl1pPr algn="l">
              <a:defRPr sz="3000" b="1" cap="all"/>
            </a:lvl1pPr>
          </a:lstStyle>
          <a:p>
            <a:r>
              <a:rPr lang="it-IT"/>
              <a:t>Fare clic per modificare lo stile del titolo dello schema</a:t>
            </a:r>
          </a:p>
        </p:txBody>
      </p:sp>
      <p:sp>
        <p:nvSpPr>
          <p:cNvPr id="3" name="Segnaposto testo 2"/>
          <p:cNvSpPr>
            <a:spLocks noGrp="1"/>
          </p:cNvSpPr>
          <p:nvPr>
            <p:ph type="body" idx="1"/>
          </p:nvPr>
        </p:nvSpPr>
        <p:spPr>
          <a:xfrm>
            <a:off x="963084" y="2906713"/>
            <a:ext cx="10363200" cy="1500187"/>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it-IT"/>
              <a:t>Fare clic per modificare gli stili del testo dello schema</a:t>
            </a:r>
          </a:p>
        </p:txBody>
      </p:sp>
      <p:sp>
        <p:nvSpPr>
          <p:cNvPr id="5" name="Segnaposto piè di pagina 4"/>
          <p:cNvSpPr>
            <a:spLocks noGrp="1"/>
          </p:cNvSpPr>
          <p:nvPr>
            <p:ph type="ftr" sz="quarter" idx="11"/>
          </p:nvPr>
        </p:nvSpPr>
        <p:spPr/>
        <p:txBody>
          <a:bodyPr/>
          <a:lstStyle/>
          <a:p>
            <a:endParaRPr lang="de-AT"/>
          </a:p>
        </p:txBody>
      </p:sp>
      <p:sp>
        <p:nvSpPr>
          <p:cNvPr id="6" name="Segnaposto numero diapositiva 5"/>
          <p:cNvSpPr>
            <a:spLocks noGrp="1"/>
          </p:cNvSpPr>
          <p:nvPr>
            <p:ph type="sldNum" sz="quarter" idx="12"/>
          </p:nvPr>
        </p:nvSpPr>
        <p:spPr/>
        <p:txBody>
          <a:bodyPr/>
          <a:lstStyle/>
          <a:p>
            <a:fld id="{15C50341-29A1-497D-86B7-D71D0DD32BE0}" type="slidenum">
              <a:rPr lang="de-AT" smtClean="0"/>
              <a:t>‹N›</a:t>
            </a:fld>
            <a:endParaRPr lang="de-AT"/>
          </a:p>
        </p:txBody>
      </p:sp>
      <p:sp>
        <p:nvSpPr>
          <p:cNvPr id="7" name="CasellaDiTesto 6">
            <a:extLst>
              <a:ext uri="{FF2B5EF4-FFF2-40B4-BE49-F238E27FC236}">
                <a16:creationId xmlns:a16="http://schemas.microsoft.com/office/drawing/2014/main" id="{9836BF3B-D70D-D040-8D94-86647051AC75}"/>
              </a:ext>
            </a:extLst>
          </p:cNvPr>
          <p:cNvSpPr txBox="1"/>
          <p:nvPr userDrawn="1"/>
        </p:nvSpPr>
        <p:spPr>
          <a:xfrm>
            <a:off x="239351" y="6453338"/>
            <a:ext cx="4537524" cy="323165"/>
          </a:xfrm>
          <a:prstGeom prst="rect">
            <a:avLst/>
          </a:prstGeom>
          <a:noFill/>
        </p:spPr>
        <p:txBody>
          <a:bodyPr wrap="none" rtlCol="0">
            <a:spAutoFit/>
          </a:bodyPr>
          <a:lstStyle/>
          <a:p>
            <a:r>
              <a:rPr lang="it-IT" sz="1500" dirty="0" err="1"/>
              <a:t>Snow</a:t>
            </a:r>
            <a:r>
              <a:rPr lang="it-IT" sz="1500" dirty="0"/>
              <a:t> </a:t>
            </a:r>
            <a:r>
              <a:rPr lang="it-IT" sz="1500" dirty="0" err="1"/>
              <a:t>Event</a:t>
            </a:r>
            <a:r>
              <a:rPr lang="it-IT" sz="1500" dirty="0"/>
              <a:t> Week | </a:t>
            </a:r>
            <a:r>
              <a:rPr lang="it-IT" sz="1500" dirty="0" err="1"/>
              <a:t>EUMETrain</a:t>
            </a:r>
            <a:r>
              <a:rPr lang="it-IT" sz="1500" dirty="0"/>
              <a:t> | 22-26 </a:t>
            </a:r>
            <a:r>
              <a:rPr lang="it-IT" sz="1500" dirty="0" err="1"/>
              <a:t>November</a:t>
            </a:r>
            <a:r>
              <a:rPr lang="it-IT" sz="1500" dirty="0"/>
              <a:t> 2021</a:t>
            </a:r>
          </a:p>
        </p:txBody>
      </p:sp>
      <p:pic>
        <p:nvPicPr>
          <p:cNvPr id="8" name="Immagine 7">
            <a:extLst>
              <a:ext uri="{FF2B5EF4-FFF2-40B4-BE49-F238E27FC236}">
                <a16:creationId xmlns:a16="http://schemas.microsoft.com/office/drawing/2014/main" id="{63E60E4B-0A75-F640-AAC7-BB1C2551CFAD}"/>
              </a:ext>
            </a:extLst>
          </p:cNvPr>
          <p:cNvPicPr>
            <a:picLocks noChangeAspect="1"/>
          </p:cNvPicPr>
          <p:nvPr userDrawn="1"/>
        </p:nvPicPr>
        <p:blipFill>
          <a:blip r:embed="rId2"/>
          <a:srcRect/>
          <a:stretch/>
        </p:blipFill>
        <p:spPr>
          <a:xfrm>
            <a:off x="88900" y="92464"/>
            <a:ext cx="2831637" cy="943879"/>
          </a:xfrm>
          <a:prstGeom prst="rect">
            <a:avLst/>
          </a:prstGeom>
        </p:spPr>
      </p:pic>
    </p:spTree>
    <p:extLst>
      <p:ext uri="{BB962C8B-B14F-4D97-AF65-F5344CB8AC3E}">
        <p14:creationId xmlns:p14="http://schemas.microsoft.com/office/powerpoint/2010/main" val="606826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pic>
        <p:nvPicPr>
          <p:cNvPr id="11" name="Immagine 10" descr="Immagine che contiene neve, esterni, cielo, natura&#10;&#10;Descrizione generata automaticamente">
            <a:extLst>
              <a:ext uri="{FF2B5EF4-FFF2-40B4-BE49-F238E27FC236}">
                <a16:creationId xmlns:a16="http://schemas.microsoft.com/office/drawing/2014/main" id="{861D6A88-A076-A943-8A23-4763CCEA1B66}"/>
              </a:ext>
            </a:extLst>
          </p:cNvPr>
          <p:cNvPicPr>
            <a:picLocks noChangeAspect="1"/>
          </p:cNvPicPr>
          <p:nvPr userDrawn="1"/>
        </p:nvPicPr>
        <p:blipFill rotWithShape="1">
          <a:blip r:embed="rId2"/>
          <a:srcRect t="51229" b="29936"/>
          <a:stretch/>
        </p:blipFill>
        <p:spPr>
          <a:xfrm>
            <a:off x="-155946" y="-36576"/>
            <a:ext cx="12503891" cy="1571746"/>
          </a:xfrm>
          <a:prstGeom prst="rect">
            <a:avLst/>
          </a:prstGeom>
        </p:spPr>
      </p:pic>
      <p:sp>
        <p:nvSpPr>
          <p:cNvPr id="2" name="Titolo 1"/>
          <p:cNvSpPr>
            <a:spLocks noGrp="1"/>
          </p:cNvSpPr>
          <p:nvPr>
            <p:ph type="title"/>
          </p:nvPr>
        </p:nvSpPr>
        <p:spPr>
          <a:xfrm>
            <a:off x="2845941" y="274638"/>
            <a:ext cx="8736459" cy="1143000"/>
          </a:xfrm>
        </p:spPr>
        <p:txBody>
          <a:bodyPr/>
          <a:lstStyle/>
          <a:p>
            <a:r>
              <a:rPr lang="it-IT"/>
              <a:t>Fare clic per modificare lo stile del titolo dello schema</a:t>
            </a:r>
          </a:p>
        </p:txBody>
      </p:sp>
      <p:sp>
        <p:nvSpPr>
          <p:cNvPr id="3" name="Segnaposto contenuto 2"/>
          <p:cNvSpPr>
            <a:spLocks noGrp="1"/>
          </p:cNvSpPr>
          <p:nvPr>
            <p:ph sz="half" idx="1"/>
          </p:nvPr>
        </p:nvSpPr>
        <p:spPr>
          <a:xfrm>
            <a:off x="609600" y="1600203"/>
            <a:ext cx="53848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6197600" y="1600203"/>
            <a:ext cx="53848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11"/>
          </p:nvPr>
        </p:nvSpPr>
        <p:spPr/>
        <p:txBody>
          <a:bodyPr/>
          <a:lstStyle/>
          <a:p>
            <a:endParaRPr lang="de-AT"/>
          </a:p>
        </p:txBody>
      </p:sp>
      <p:sp>
        <p:nvSpPr>
          <p:cNvPr id="7" name="Segnaposto numero diapositiva 6"/>
          <p:cNvSpPr>
            <a:spLocks noGrp="1"/>
          </p:cNvSpPr>
          <p:nvPr>
            <p:ph type="sldNum" sz="quarter" idx="12"/>
          </p:nvPr>
        </p:nvSpPr>
        <p:spPr/>
        <p:txBody>
          <a:bodyPr/>
          <a:lstStyle/>
          <a:p>
            <a:fld id="{15C50341-29A1-497D-86B7-D71D0DD32BE0}" type="slidenum">
              <a:rPr lang="de-AT" smtClean="0"/>
              <a:t>‹N›</a:t>
            </a:fld>
            <a:endParaRPr lang="de-AT"/>
          </a:p>
        </p:txBody>
      </p:sp>
      <p:sp>
        <p:nvSpPr>
          <p:cNvPr id="8" name="CasellaDiTesto 7">
            <a:extLst>
              <a:ext uri="{FF2B5EF4-FFF2-40B4-BE49-F238E27FC236}">
                <a16:creationId xmlns:a16="http://schemas.microsoft.com/office/drawing/2014/main" id="{37CB700A-D98F-CA42-A489-F300A31589B0}"/>
              </a:ext>
            </a:extLst>
          </p:cNvPr>
          <p:cNvSpPr txBox="1"/>
          <p:nvPr userDrawn="1"/>
        </p:nvSpPr>
        <p:spPr>
          <a:xfrm>
            <a:off x="239351" y="6453338"/>
            <a:ext cx="4537524" cy="323165"/>
          </a:xfrm>
          <a:prstGeom prst="rect">
            <a:avLst/>
          </a:prstGeom>
          <a:noFill/>
        </p:spPr>
        <p:txBody>
          <a:bodyPr wrap="none" rtlCol="0">
            <a:spAutoFit/>
          </a:bodyPr>
          <a:lstStyle/>
          <a:p>
            <a:r>
              <a:rPr lang="it-IT" sz="1500" dirty="0" err="1"/>
              <a:t>Snow</a:t>
            </a:r>
            <a:r>
              <a:rPr lang="it-IT" sz="1500" dirty="0"/>
              <a:t> </a:t>
            </a:r>
            <a:r>
              <a:rPr lang="it-IT" sz="1500" dirty="0" err="1"/>
              <a:t>Event</a:t>
            </a:r>
            <a:r>
              <a:rPr lang="it-IT" sz="1500" dirty="0"/>
              <a:t> Week | </a:t>
            </a:r>
            <a:r>
              <a:rPr lang="it-IT" sz="1500" dirty="0" err="1"/>
              <a:t>EUMETrain</a:t>
            </a:r>
            <a:r>
              <a:rPr lang="it-IT" sz="1500" dirty="0"/>
              <a:t> | 22-26 </a:t>
            </a:r>
            <a:r>
              <a:rPr lang="it-IT" sz="1500" dirty="0" err="1"/>
              <a:t>November</a:t>
            </a:r>
            <a:r>
              <a:rPr lang="it-IT" sz="1500" dirty="0"/>
              <a:t> 2021</a:t>
            </a:r>
          </a:p>
        </p:txBody>
      </p:sp>
      <p:pic>
        <p:nvPicPr>
          <p:cNvPr id="9" name="Immagine 8">
            <a:extLst>
              <a:ext uri="{FF2B5EF4-FFF2-40B4-BE49-F238E27FC236}">
                <a16:creationId xmlns:a16="http://schemas.microsoft.com/office/drawing/2014/main" id="{DCD19002-BBD5-584A-9AA0-0A9D3283CAD9}"/>
              </a:ext>
            </a:extLst>
          </p:cNvPr>
          <p:cNvPicPr>
            <a:picLocks noChangeAspect="1"/>
          </p:cNvPicPr>
          <p:nvPr userDrawn="1"/>
        </p:nvPicPr>
        <p:blipFill>
          <a:blip r:embed="rId3"/>
          <a:srcRect/>
          <a:stretch/>
        </p:blipFill>
        <p:spPr>
          <a:xfrm>
            <a:off x="88900" y="92464"/>
            <a:ext cx="2831637" cy="943879"/>
          </a:xfrm>
          <a:prstGeom prst="rect">
            <a:avLst/>
          </a:prstGeom>
        </p:spPr>
      </p:pic>
    </p:spTree>
    <p:extLst>
      <p:ext uri="{BB962C8B-B14F-4D97-AF65-F5344CB8AC3E}">
        <p14:creationId xmlns:p14="http://schemas.microsoft.com/office/powerpoint/2010/main" val="3776651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pic>
        <p:nvPicPr>
          <p:cNvPr id="13" name="Immagine 12" descr="Immagine che contiene neve, esterni, cielo, natura&#10;&#10;Descrizione generata automaticamente">
            <a:extLst>
              <a:ext uri="{FF2B5EF4-FFF2-40B4-BE49-F238E27FC236}">
                <a16:creationId xmlns:a16="http://schemas.microsoft.com/office/drawing/2014/main" id="{C4F0C630-92FE-D143-9DC5-BE4E24383EE6}"/>
              </a:ext>
            </a:extLst>
          </p:cNvPr>
          <p:cNvPicPr>
            <a:picLocks noChangeAspect="1"/>
          </p:cNvPicPr>
          <p:nvPr userDrawn="1"/>
        </p:nvPicPr>
        <p:blipFill rotWithShape="1">
          <a:blip r:embed="rId2"/>
          <a:srcRect t="51229" b="29936"/>
          <a:stretch/>
        </p:blipFill>
        <p:spPr>
          <a:xfrm>
            <a:off x="-155946" y="-36576"/>
            <a:ext cx="12503891" cy="1571746"/>
          </a:xfrm>
          <a:prstGeom prst="rect">
            <a:avLst/>
          </a:prstGeom>
        </p:spPr>
      </p:pic>
      <p:sp>
        <p:nvSpPr>
          <p:cNvPr id="2" name="Titolo 1"/>
          <p:cNvSpPr>
            <a:spLocks noGrp="1"/>
          </p:cNvSpPr>
          <p:nvPr>
            <p:ph type="title"/>
          </p:nvPr>
        </p:nvSpPr>
        <p:spPr>
          <a:xfrm>
            <a:off x="3030877" y="274638"/>
            <a:ext cx="8551524" cy="1143000"/>
          </a:xfrm>
        </p:spPr>
        <p:txBody>
          <a:bodyPr/>
          <a:lstStyle>
            <a:lvl1pPr>
              <a:defRPr/>
            </a:lvl1pPr>
          </a:lstStyle>
          <a:p>
            <a:r>
              <a:rPr lang="it-IT"/>
              <a:t>Fare clic per modificare lo stile del titolo dello schema</a:t>
            </a:r>
          </a:p>
        </p:txBody>
      </p:sp>
      <p:sp>
        <p:nvSpPr>
          <p:cNvPr id="3" name="Segnaposto testo 2"/>
          <p:cNvSpPr>
            <a:spLocks noGrp="1"/>
          </p:cNvSpPr>
          <p:nvPr>
            <p:ph type="body" idx="1"/>
          </p:nvPr>
        </p:nvSpPr>
        <p:spPr>
          <a:xfrm>
            <a:off x="609600" y="1535113"/>
            <a:ext cx="5386917"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Fare clic per modificare gli stili del testo dello schema</a:t>
            </a:r>
          </a:p>
        </p:txBody>
      </p:sp>
      <p:sp>
        <p:nvSpPr>
          <p:cNvPr id="4" name="Segnaposto contenuto 3"/>
          <p:cNvSpPr>
            <a:spLocks noGrp="1"/>
          </p:cNvSpPr>
          <p:nvPr>
            <p:ph sz="half" idx="2"/>
          </p:nvPr>
        </p:nvSpPr>
        <p:spPr>
          <a:xfrm>
            <a:off x="609600" y="2174875"/>
            <a:ext cx="5386917"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6193369" y="1535113"/>
            <a:ext cx="5389033"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it-IT"/>
              <a:t>Fare clic per modificare gli stili del testo dello schema</a:t>
            </a:r>
          </a:p>
        </p:txBody>
      </p:sp>
      <p:sp>
        <p:nvSpPr>
          <p:cNvPr id="6" name="Segnaposto contenuto 5"/>
          <p:cNvSpPr>
            <a:spLocks noGrp="1"/>
          </p:cNvSpPr>
          <p:nvPr>
            <p:ph sz="quarter" idx="4"/>
          </p:nvPr>
        </p:nvSpPr>
        <p:spPr>
          <a:xfrm>
            <a:off x="6193369" y="2174875"/>
            <a:ext cx="5389033"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8" name="Segnaposto piè di pagina 7"/>
          <p:cNvSpPr>
            <a:spLocks noGrp="1"/>
          </p:cNvSpPr>
          <p:nvPr>
            <p:ph type="ftr" sz="quarter" idx="11"/>
          </p:nvPr>
        </p:nvSpPr>
        <p:spPr/>
        <p:txBody>
          <a:bodyPr/>
          <a:lstStyle/>
          <a:p>
            <a:endParaRPr lang="de-AT"/>
          </a:p>
        </p:txBody>
      </p:sp>
      <p:sp>
        <p:nvSpPr>
          <p:cNvPr id="9" name="Segnaposto numero diapositiva 8"/>
          <p:cNvSpPr>
            <a:spLocks noGrp="1"/>
          </p:cNvSpPr>
          <p:nvPr>
            <p:ph type="sldNum" sz="quarter" idx="12"/>
          </p:nvPr>
        </p:nvSpPr>
        <p:spPr/>
        <p:txBody>
          <a:bodyPr/>
          <a:lstStyle/>
          <a:p>
            <a:fld id="{15C50341-29A1-497D-86B7-D71D0DD32BE0}" type="slidenum">
              <a:rPr lang="de-AT" smtClean="0"/>
              <a:t>‹N›</a:t>
            </a:fld>
            <a:endParaRPr lang="de-AT"/>
          </a:p>
        </p:txBody>
      </p:sp>
      <p:sp>
        <p:nvSpPr>
          <p:cNvPr id="10" name="CasellaDiTesto 9">
            <a:extLst>
              <a:ext uri="{FF2B5EF4-FFF2-40B4-BE49-F238E27FC236}">
                <a16:creationId xmlns:a16="http://schemas.microsoft.com/office/drawing/2014/main" id="{AE40D1C7-B8EA-A041-8C1F-2E90A56D3FD5}"/>
              </a:ext>
            </a:extLst>
          </p:cNvPr>
          <p:cNvSpPr txBox="1"/>
          <p:nvPr userDrawn="1"/>
        </p:nvSpPr>
        <p:spPr>
          <a:xfrm>
            <a:off x="239351" y="6453338"/>
            <a:ext cx="4537524" cy="323165"/>
          </a:xfrm>
          <a:prstGeom prst="rect">
            <a:avLst/>
          </a:prstGeom>
          <a:noFill/>
        </p:spPr>
        <p:txBody>
          <a:bodyPr wrap="none" rtlCol="0">
            <a:spAutoFit/>
          </a:bodyPr>
          <a:lstStyle/>
          <a:p>
            <a:r>
              <a:rPr lang="it-IT" sz="1500" dirty="0" err="1"/>
              <a:t>Snow</a:t>
            </a:r>
            <a:r>
              <a:rPr lang="it-IT" sz="1500" dirty="0"/>
              <a:t> </a:t>
            </a:r>
            <a:r>
              <a:rPr lang="it-IT" sz="1500" dirty="0" err="1"/>
              <a:t>Event</a:t>
            </a:r>
            <a:r>
              <a:rPr lang="it-IT" sz="1500" dirty="0"/>
              <a:t> Week | </a:t>
            </a:r>
            <a:r>
              <a:rPr lang="it-IT" sz="1500" dirty="0" err="1"/>
              <a:t>EUMETrain</a:t>
            </a:r>
            <a:r>
              <a:rPr lang="it-IT" sz="1500" dirty="0"/>
              <a:t> | 22-26 </a:t>
            </a:r>
            <a:r>
              <a:rPr lang="it-IT" sz="1500" dirty="0" err="1"/>
              <a:t>November</a:t>
            </a:r>
            <a:r>
              <a:rPr lang="it-IT" sz="1500" dirty="0"/>
              <a:t> 2021</a:t>
            </a:r>
          </a:p>
        </p:txBody>
      </p:sp>
      <p:pic>
        <p:nvPicPr>
          <p:cNvPr id="11" name="Immagine 10">
            <a:extLst>
              <a:ext uri="{FF2B5EF4-FFF2-40B4-BE49-F238E27FC236}">
                <a16:creationId xmlns:a16="http://schemas.microsoft.com/office/drawing/2014/main" id="{1B88C23B-B83A-424E-BF34-34B3FC7F04B4}"/>
              </a:ext>
            </a:extLst>
          </p:cNvPr>
          <p:cNvPicPr>
            <a:picLocks noChangeAspect="1"/>
          </p:cNvPicPr>
          <p:nvPr userDrawn="1"/>
        </p:nvPicPr>
        <p:blipFill>
          <a:blip r:embed="rId3"/>
          <a:srcRect/>
          <a:stretch/>
        </p:blipFill>
        <p:spPr>
          <a:xfrm>
            <a:off x="88900" y="92464"/>
            <a:ext cx="2831637" cy="943879"/>
          </a:xfrm>
          <a:prstGeom prst="rect">
            <a:avLst/>
          </a:prstGeom>
        </p:spPr>
      </p:pic>
    </p:spTree>
    <p:extLst>
      <p:ext uri="{BB962C8B-B14F-4D97-AF65-F5344CB8AC3E}">
        <p14:creationId xmlns:p14="http://schemas.microsoft.com/office/powerpoint/2010/main" val="33130490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pic>
        <p:nvPicPr>
          <p:cNvPr id="9" name="Immagine 8" descr="Immagine che contiene neve, esterni, cielo, natura&#10;&#10;Descrizione generata automaticamente">
            <a:extLst>
              <a:ext uri="{FF2B5EF4-FFF2-40B4-BE49-F238E27FC236}">
                <a16:creationId xmlns:a16="http://schemas.microsoft.com/office/drawing/2014/main" id="{3FD93521-9352-F14C-BC34-E65EEC8B5CA1}"/>
              </a:ext>
            </a:extLst>
          </p:cNvPr>
          <p:cNvPicPr>
            <a:picLocks noChangeAspect="1"/>
          </p:cNvPicPr>
          <p:nvPr userDrawn="1"/>
        </p:nvPicPr>
        <p:blipFill rotWithShape="1">
          <a:blip r:embed="rId2"/>
          <a:srcRect t="51229" b="29936"/>
          <a:stretch/>
        </p:blipFill>
        <p:spPr>
          <a:xfrm>
            <a:off x="-155946" y="-36576"/>
            <a:ext cx="12503891" cy="1571746"/>
          </a:xfrm>
          <a:prstGeom prst="rect">
            <a:avLst/>
          </a:prstGeom>
        </p:spPr>
      </p:pic>
      <p:sp>
        <p:nvSpPr>
          <p:cNvPr id="2" name="Titolo 1"/>
          <p:cNvSpPr>
            <a:spLocks noGrp="1"/>
          </p:cNvSpPr>
          <p:nvPr>
            <p:ph type="title"/>
          </p:nvPr>
        </p:nvSpPr>
        <p:spPr>
          <a:xfrm>
            <a:off x="3030877" y="274638"/>
            <a:ext cx="8551524" cy="1143000"/>
          </a:xfrm>
        </p:spPr>
        <p:txBody>
          <a:bodyPr/>
          <a:lstStyle/>
          <a:p>
            <a:r>
              <a:rPr lang="it-IT"/>
              <a:t>Fare clic per modificare lo stile del titolo dello schema</a:t>
            </a:r>
          </a:p>
        </p:txBody>
      </p:sp>
      <p:sp>
        <p:nvSpPr>
          <p:cNvPr id="4" name="Segnaposto piè di pagina 3"/>
          <p:cNvSpPr>
            <a:spLocks noGrp="1"/>
          </p:cNvSpPr>
          <p:nvPr>
            <p:ph type="ftr" sz="quarter" idx="11"/>
          </p:nvPr>
        </p:nvSpPr>
        <p:spPr/>
        <p:txBody>
          <a:bodyPr/>
          <a:lstStyle/>
          <a:p>
            <a:endParaRPr lang="de-AT"/>
          </a:p>
        </p:txBody>
      </p:sp>
      <p:sp>
        <p:nvSpPr>
          <p:cNvPr id="5" name="Segnaposto numero diapositiva 4"/>
          <p:cNvSpPr>
            <a:spLocks noGrp="1"/>
          </p:cNvSpPr>
          <p:nvPr>
            <p:ph type="sldNum" sz="quarter" idx="12"/>
          </p:nvPr>
        </p:nvSpPr>
        <p:spPr/>
        <p:txBody>
          <a:bodyPr/>
          <a:lstStyle/>
          <a:p>
            <a:fld id="{15C50341-29A1-497D-86B7-D71D0DD32BE0}" type="slidenum">
              <a:rPr lang="de-AT" smtClean="0"/>
              <a:t>‹N›</a:t>
            </a:fld>
            <a:endParaRPr lang="de-AT"/>
          </a:p>
        </p:txBody>
      </p:sp>
      <p:sp>
        <p:nvSpPr>
          <p:cNvPr id="6" name="CasellaDiTesto 5">
            <a:extLst>
              <a:ext uri="{FF2B5EF4-FFF2-40B4-BE49-F238E27FC236}">
                <a16:creationId xmlns:a16="http://schemas.microsoft.com/office/drawing/2014/main" id="{540DB544-F053-CF4E-ACD5-EDE09888B4A9}"/>
              </a:ext>
            </a:extLst>
          </p:cNvPr>
          <p:cNvSpPr txBox="1"/>
          <p:nvPr userDrawn="1"/>
        </p:nvSpPr>
        <p:spPr>
          <a:xfrm>
            <a:off x="239351" y="6453338"/>
            <a:ext cx="4537524" cy="323165"/>
          </a:xfrm>
          <a:prstGeom prst="rect">
            <a:avLst/>
          </a:prstGeom>
          <a:noFill/>
        </p:spPr>
        <p:txBody>
          <a:bodyPr wrap="none" rtlCol="0">
            <a:spAutoFit/>
          </a:bodyPr>
          <a:lstStyle/>
          <a:p>
            <a:r>
              <a:rPr lang="it-IT" sz="1500" dirty="0" err="1"/>
              <a:t>Snow</a:t>
            </a:r>
            <a:r>
              <a:rPr lang="it-IT" sz="1500" dirty="0"/>
              <a:t> </a:t>
            </a:r>
            <a:r>
              <a:rPr lang="it-IT" sz="1500" dirty="0" err="1"/>
              <a:t>Event</a:t>
            </a:r>
            <a:r>
              <a:rPr lang="it-IT" sz="1500" dirty="0"/>
              <a:t> Week | </a:t>
            </a:r>
            <a:r>
              <a:rPr lang="it-IT" sz="1500" dirty="0" err="1"/>
              <a:t>EUMETrain</a:t>
            </a:r>
            <a:r>
              <a:rPr lang="it-IT" sz="1500" dirty="0"/>
              <a:t> | 22-26 </a:t>
            </a:r>
            <a:r>
              <a:rPr lang="it-IT" sz="1500" dirty="0" err="1"/>
              <a:t>November</a:t>
            </a:r>
            <a:r>
              <a:rPr lang="it-IT" sz="1500" dirty="0"/>
              <a:t> 2021</a:t>
            </a:r>
          </a:p>
        </p:txBody>
      </p:sp>
      <p:pic>
        <p:nvPicPr>
          <p:cNvPr id="7" name="Immagine 6">
            <a:extLst>
              <a:ext uri="{FF2B5EF4-FFF2-40B4-BE49-F238E27FC236}">
                <a16:creationId xmlns:a16="http://schemas.microsoft.com/office/drawing/2014/main" id="{1E6461D2-C21C-0649-9C6C-CB80960394DD}"/>
              </a:ext>
            </a:extLst>
          </p:cNvPr>
          <p:cNvPicPr>
            <a:picLocks noChangeAspect="1"/>
          </p:cNvPicPr>
          <p:nvPr userDrawn="1"/>
        </p:nvPicPr>
        <p:blipFill>
          <a:blip r:embed="rId3"/>
          <a:srcRect/>
          <a:stretch/>
        </p:blipFill>
        <p:spPr>
          <a:xfrm>
            <a:off x="88900" y="92464"/>
            <a:ext cx="2831637" cy="943879"/>
          </a:xfrm>
          <a:prstGeom prst="rect">
            <a:avLst/>
          </a:prstGeom>
        </p:spPr>
      </p:pic>
    </p:spTree>
    <p:extLst>
      <p:ext uri="{BB962C8B-B14F-4D97-AF65-F5344CB8AC3E}">
        <p14:creationId xmlns:p14="http://schemas.microsoft.com/office/powerpoint/2010/main" val="4076480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3" name="Segnaposto piè di pagina 2"/>
          <p:cNvSpPr>
            <a:spLocks noGrp="1"/>
          </p:cNvSpPr>
          <p:nvPr>
            <p:ph type="ftr" sz="quarter" idx="11"/>
          </p:nvPr>
        </p:nvSpPr>
        <p:spPr/>
        <p:txBody>
          <a:bodyPr/>
          <a:lstStyle/>
          <a:p>
            <a:endParaRPr lang="de-AT"/>
          </a:p>
        </p:txBody>
      </p:sp>
      <p:sp>
        <p:nvSpPr>
          <p:cNvPr id="4" name="Segnaposto numero diapositiva 3"/>
          <p:cNvSpPr>
            <a:spLocks noGrp="1"/>
          </p:cNvSpPr>
          <p:nvPr>
            <p:ph type="sldNum" sz="quarter" idx="12"/>
          </p:nvPr>
        </p:nvSpPr>
        <p:spPr/>
        <p:txBody>
          <a:bodyPr/>
          <a:lstStyle/>
          <a:p>
            <a:fld id="{15C50341-29A1-497D-86B7-D71D0DD32BE0}" type="slidenum">
              <a:rPr lang="de-AT" smtClean="0"/>
              <a:t>‹N›</a:t>
            </a:fld>
            <a:endParaRPr lang="de-AT"/>
          </a:p>
        </p:txBody>
      </p:sp>
      <p:sp>
        <p:nvSpPr>
          <p:cNvPr id="5" name="CasellaDiTesto 4">
            <a:extLst>
              <a:ext uri="{FF2B5EF4-FFF2-40B4-BE49-F238E27FC236}">
                <a16:creationId xmlns:a16="http://schemas.microsoft.com/office/drawing/2014/main" id="{344453E2-8AEB-0146-B79F-D9CC185BEBCD}"/>
              </a:ext>
            </a:extLst>
          </p:cNvPr>
          <p:cNvSpPr txBox="1"/>
          <p:nvPr userDrawn="1"/>
        </p:nvSpPr>
        <p:spPr>
          <a:xfrm>
            <a:off x="239351" y="6453338"/>
            <a:ext cx="4537524" cy="323165"/>
          </a:xfrm>
          <a:prstGeom prst="rect">
            <a:avLst/>
          </a:prstGeom>
          <a:noFill/>
        </p:spPr>
        <p:txBody>
          <a:bodyPr wrap="none" rtlCol="0">
            <a:spAutoFit/>
          </a:bodyPr>
          <a:lstStyle/>
          <a:p>
            <a:r>
              <a:rPr lang="it-IT" sz="1500" dirty="0" err="1"/>
              <a:t>Snow</a:t>
            </a:r>
            <a:r>
              <a:rPr lang="it-IT" sz="1500" dirty="0"/>
              <a:t> </a:t>
            </a:r>
            <a:r>
              <a:rPr lang="it-IT" sz="1500" dirty="0" err="1"/>
              <a:t>Event</a:t>
            </a:r>
            <a:r>
              <a:rPr lang="it-IT" sz="1500" dirty="0"/>
              <a:t> Week | </a:t>
            </a:r>
            <a:r>
              <a:rPr lang="it-IT" sz="1500" dirty="0" err="1"/>
              <a:t>EUMETrain</a:t>
            </a:r>
            <a:r>
              <a:rPr lang="it-IT" sz="1500" dirty="0"/>
              <a:t> | 22-26 </a:t>
            </a:r>
            <a:r>
              <a:rPr lang="it-IT" sz="1500" dirty="0" err="1"/>
              <a:t>November</a:t>
            </a:r>
            <a:r>
              <a:rPr lang="it-IT" sz="1500" dirty="0"/>
              <a:t> 2021</a:t>
            </a:r>
          </a:p>
        </p:txBody>
      </p:sp>
      <p:pic>
        <p:nvPicPr>
          <p:cNvPr id="6" name="Immagine 5">
            <a:extLst>
              <a:ext uri="{FF2B5EF4-FFF2-40B4-BE49-F238E27FC236}">
                <a16:creationId xmlns:a16="http://schemas.microsoft.com/office/drawing/2014/main" id="{04CD4B2A-06C4-E547-95A6-6BCDC7159192}"/>
              </a:ext>
            </a:extLst>
          </p:cNvPr>
          <p:cNvPicPr>
            <a:picLocks noChangeAspect="1"/>
          </p:cNvPicPr>
          <p:nvPr userDrawn="1"/>
        </p:nvPicPr>
        <p:blipFill>
          <a:blip r:embed="rId2"/>
          <a:srcRect/>
          <a:stretch/>
        </p:blipFill>
        <p:spPr>
          <a:xfrm>
            <a:off x="88900" y="92464"/>
            <a:ext cx="2831637" cy="943879"/>
          </a:xfrm>
          <a:prstGeom prst="rect">
            <a:avLst/>
          </a:prstGeom>
        </p:spPr>
      </p:pic>
    </p:spTree>
    <p:extLst>
      <p:ext uri="{BB962C8B-B14F-4D97-AF65-F5344CB8AC3E}">
        <p14:creationId xmlns:p14="http://schemas.microsoft.com/office/powerpoint/2010/main" val="3344383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609602" y="1129888"/>
            <a:ext cx="4011084" cy="1162050"/>
          </a:xfrm>
        </p:spPr>
        <p:txBody>
          <a:bodyPr anchor="b"/>
          <a:lstStyle>
            <a:lvl1pPr algn="l">
              <a:defRPr sz="1500" b="1"/>
            </a:lvl1pPr>
          </a:lstStyle>
          <a:p>
            <a:r>
              <a:rPr lang="it-IT"/>
              <a:t>Fare clic per modificare lo stile del titolo dello schema</a:t>
            </a:r>
          </a:p>
        </p:txBody>
      </p:sp>
      <p:sp>
        <p:nvSpPr>
          <p:cNvPr id="3" name="Segnaposto contenuto 2"/>
          <p:cNvSpPr>
            <a:spLocks noGrp="1"/>
          </p:cNvSpPr>
          <p:nvPr>
            <p:ph idx="1"/>
          </p:nvPr>
        </p:nvSpPr>
        <p:spPr>
          <a:xfrm>
            <a:off x="4766733" y="273053"/>
            <a:ext cx="6815667"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609602" y="2455524"/>
            <a:ext cx="4011084" cy="3670640"/>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it-IT"/>
              <a:t>Fare clic per modificare gli stili del testo dello schema</a:t>
            </a:r>
          </a:p>
        </p:txBody>
      </p:sp>
      <p:sp>
        <p:nvSpPr>
          <p:cNvPr id="6" name="Segnaposto piè di pagina 5"/>
          <p:cNvSpPr>
            <a:spLocks noGrp="1"/>
          </p:cNvSpPr>
          <p:nvPr>
            <p:ph type="ftr" sz="quarter" idx="11"/>
          </p:nvPr>
        </p:nvSpPr>
        <p:spPr/>
        <p:txBody>
          <a:bodyPr/>
          <a:lstStyle/>
          <a:p>
            <a:endParaRPr lang="de-AT"/>
          </a:p>
        </p:txBody>
      </p:sp>
      <p:sp>
        <p:nvSpPr>
          <p:cNvPr id="7" name="Segnaposto numero diapositiva 6"/>
          <p:cNvSpPr>
            <a:spLocks noGrp="1"/>
          </p:cNvSpPr>
          <p:nvPr>
            <p:ph type="sldNum" sz="quarter" idx="12"/>
          </p:nvPr>
        </p:nvSpPr>
        <p:spPr/>
        <p:txBody>
          <a:bodyPr/>
          <a:lstStyle/>
          <a:p>
            <a:fld id="{15C50341-29A1-497D-86B7-D71D0DD32BE0}" type="slidenum">
              <a:rPr lang="de-AT" smtClean="0"/>
              <a:t>‹N›</a:t>
            </a:fld>
            <a:endParaRPr lang="de-AT"/>
          </a:p>
        </p:txBody>
      </p:sp>
      <p:sp>
        <p:nvSpPr>
          <p:cNvPr id="8" name="CasellaDiTesto 7">
            <a:extLst>
              <a:ext uri="{FF2B5EF4-FFF2-40B4-BE49-F238E27FC236}">
                <a16:creationId xmlns:a16="http://schemas.microsoft.com/office/drawing/2014/main" id="{648AE23C-E916-B34D-8DC3-0A4B6FF02642}"/>
              </a:ext>
            </a:extLst>
          </p:cNvPr>
          <p:cNvSpPr txBox="1"/>
          <p:nvPr userDrawn="1"/>
        </p:nvSpPr>
        <p:spPr>
          <a:xfrm>
            <a:off x="239351" y="6453338"/>
            <a:ext cx="4537524" cy="323165"/>
          </a:xfrm>
          <a:prstGeom prst="rect">
            <a:avLst/>
          </a:prstGeom>
          <a:noFill/>
        </p:spPr>
        <p:txBody>
          <a:bodyPr wrap="none" rtlCol="0">
            <a:spAutoFit/>
          </a:bodyPr>
          <a:lstStyle/>
          <a:p>
            <a:r>
              <a:rPr lang="it-IT" sz="1500" dirty="0" err="1"/>
              <a:t>Snow</a:t>
            </a:r>
            <a:r>
              <a:rPr lang="it-IT" sz="1500" dirty="0"/>
              <a:t> </a:t>
            </a:r>
            <a:r>
              <a:rPr lang="it-IT" sz="1500" dirty="0" err="1"/>
              <a:t>Event</a:t>
            </a:r>
            <a:r>
              <a:rPr lang="it-IT" sz="1500" dirty="0"/>
              <a:t> Week | </a:t>
            </a:r>
            <a:r>
              <a:rPr lang="it-IT" sz="1500" dirty="0" err="1"/>
              <a:t>EUMETrain</a:t>
            </a:r>
            <a:r>
              <a:rPr lang="it-IT" sz="1500" dirty="0"/>
              <a:t> | 22-26 </a:t>
            </a:r>
            <a:r>
              <a:rPr lang="it-IT" sz="1500" dirty="0" err="1"/>
              <a:t>November</a:t>
            </a:r>
            <a:r>
              <a:rPr lang="it-IT" sz="1500" dirty="0"/>
              <a:t> 2021</a:t>
            </a:r>
          </a:p>
        </p:txBody>
      </p:sp>
      <p:pic>
        <p:nvPicPr>
          <p:cNvPr id="9" name="Immagine 8">
            <a:extLst>
              <a:ext uri="{FF2B5EF4-FFF2-40B4-BE49-F238E27FC236}">
                <a16:creationId xmlns:a16="http://schemas.microsoft.com/office/drawing/2014/main" id="{EA0F420C-AF05-4E48-A581-E0046851D105}"/>
              </a:ext>
            </a:extLst>
          </p:cNvPr>
          <p:cNvPicPr>
            <a:picLocks noChangeAspect="1"/>
          </p:cNvPicPr>
          <p:nvPr userDrawn="1"/>
        </p:nvPicPr>
        <p:blipFill>
          <a:blip r:embed="rId2"/>
          <a:srcRect/>
          <a:stretch/>
        </p:blipFill>
        <p:spPr>
          <a:xfrm>
            <a:off x="88900" y="92464"/>
            <a:ext cx="2831637" cy="943879"/>
          </a:xfrm>
          <a:prstGeom prst="rect">
            <a:avLst/>
          </a:prstGeom>
        </p:spPr>
      </p:pic>
    </p:spTree>
    <p:extLst>
      <p:ext uri="{BB962C8B-B14F-4D97-AF65-F5344CB8AC3E}">
        <p14:creationId xmlns:p14="http://schemas.microsoft.com/office/powerpoint/2010/main" val="3592990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2389717" y="4800600"/>
            <a:ext cx="7315200" cy="566738"/>
          </a:xfrm>
        </p:spPr>
        <p:txBody>
          <a:bodyPr anchor="b"/>
          <a:lstStyle>
            <a:lvl1pPr algn="l">
              <a:defRPr sz="1500" b="1"/>
            </a:lvl1pPr>
          </a:lstStyle>
          <a:p>
            <a:r>
              <a:rPr lang="it-IT"/>
              <a:t>Fare clic per modificare lo stile del titolo dello schema</a:t>
            </a:r>
          </a:p>
        </p:txBody>
      </p:sp>
      <p:sp>
        <p:nvSpPr>
          <p:cNvPr id="3" name="Segnaposto immagine 2"/>
          <p:cNvSpPr>
            <a:spLocks noGrp="1"/>
          </p:cNvSpPr>
          <p:nvPr>
            <p:ph type="pic" idx="1"/>
          </p:nvPr>
        </p:nvSpPr>
        <p:spPr>
          <a:xfrm>
            <a:off x="2389717" y="612775"/>
            <a:ext cx="73152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it-IT"/>
              <a:t>Fare clic sull'icona per inserire un'immagine</a:t>
            </a:r>
          </a:p>
        </p:txBody>
      </p:sp>
      <p:sp>
        <p:nvSpPr>
          <p:cNvPr id="4" name="Segnaposto testo 3"/>
          <p:cNvSpPr>
            <a:spLocks noGrp="1"/>
          </p:cNvSpPr>
          <p:nvPr>
            <p:ph type="body" sz="half" idx="2"/>
          </p:nvPr>
        </p:nvSpPr>
        <p:spPr>
          <a:xfrm>
            <a:off x="2389717" y="5367338"/>
            <a:ext cx="73152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it-IT"/>
              <a:t>Fare clic per modificare gli stili del testo dello schema</a:t>
            </a:r>
          </a:p>
        </p:txBody>
      </p:sp>
      <p:sp>
        <p:nvSpPr>
          <p:cNvPr id="6" name="Segnaposto piè di pagina 5"/>
          <p:cNvSpPr>
            <a:spLocks noGrp="1"/>
          </p:cNvSpPr>
          <p:nvPr>
            <p:ph type="ftr" sz="quarter" idx="11"/>
          </p:nvPr>
        </p:nvSpPr>
        <p:spPr/>
        <p:txBody>
          <a:bodyPr/>
          <a:lstStyle/>
          <a:p>
            <a:endParaRPr lang="de-AT"/>
          </a:p>
        </p:txBody>
      </p:sp>
      <p:sp>
        <p:nvSpPr>
          <p:cNvPr id="7" name="Segnaposto numero diapositiva 6"/>
          <p:cNvSpPr>
            <a:spLocks noGrp="1"/>
          </p:cNvSpPr>
          <p:nvPr>
            <p:ph type="sldNum" sz="quarter" idx="12"/>
          </p:nvPr>
        </p:nvSpPr>
        <p:spPr/>
        <p:txBody>
          <a:bodyPr/>
          <a:lstStyle/>
          <a:p>
            <a:fld id="{15C50341-29A1-497D-86B7-D71D0DD32BE0}" type="slidenum">
              <a:rPr lang="de-AT" smtClean="0"/>
              <a:t>‹N›</a:t>
            </a:fld>
            <a:endParaRPr lang="de-AT"/>
          </a:p>
        </p:txBody>
      </p:sp>
      <p:sp>
        <p:nvSpPr>
          <p:cNvPr id="8" name="CasellaDiTesto 7">
            <a:extLst>
              <a:ext uri="{FF2B5EF4-FFF2-40B4-BE49-F238E27FC236}">
                <a16:creationId xmlns:a16="http://schemas.microsoft.com/office/drawing/2014/main" id="{8F169DD9-4663-674A-B189-5790493BF088}"/>
              </a:ext>
            </a:extLst>
          </p:cNvPr>
          <p:cNvSpPr txBox="1"/>
          <p:nvPr userDrawn="1"/>
        </p:nvSpPr>
        <p:spPr>
          <a:xfrm>
            <a:off x="239351" y="6453338"/>
            <a:ext cx="4537524" cy="323165"/>
          </a:xfrm>
          <a:prstGeom prst="rect">
            <a:avLst/>
          </a:prstGeom>
          <a:noFill/>
        </p:spPr>
        <p:txBody>
          <a:bodyPr wrap="none" rtlCol="0">
            <a:spAutoFit/>
          </a:bodyPr>
          <a:lstStyle/>
          <a:p>
            <a:r>
              <a:rPr lang="it-IT" sz="1500" dirty="0" err="1"/>
              <a:t>Snow</a:t>
            </a:r>
            <a:r>
              <a:rPr lang="it-IT" sz="1500" dirty="0"/>
              <a:t> </a:t>
            </a:r>
            <a:r>
              <a:rPr lang="it-IT" sz="1500" dirty="0" err="1"/>
              <a:t>Event</a:t>
            </a:r>
            <a:r>
              <a:rPr lang="it-IT" sz="1500" dirty="0"/>
              <a:t> Week | </a:t>
            </a:r>
            <a:r>
              <a:rPr lang="it-IT" sz="1500" dirty="0" err="1"/>
              <a:t>EUMETrain</a:t>
            </a:r>
            <a:r>
              <a:rPr lang="it-IT" sz="1500" dirty="0"/>
              <a:t> | 22-26 </a:t>
            </a:r>
            <a:r>
              <a:rPr lang="it-IT" sz="1500" dirty="0" err="1"/>
              <a:t>November</a:t>
            </a:r>
            <a:r>
              <a:rPr lang="it-IT" sz="1500" dirty="0"/>
              <a:t> 2021</a:t>
            </a:r>
          </a:p>
        </p:txBody>
      </p:sp>
      <p:pic>
        <p:nvPicPr>
          <p:cNvPr id="9" name="Immagine 8">
            <a:extLst>
              <a:ext uri="{FF2B5EF4-FFF2-40B4-BE49-F238E27FC236}">
                <a16:creationId xmlns:a16="http://schemas.microsoft.com/office/drawing/2014/main" id="{389AD3FB-CDBD-B049-9082-058B87BD0186}"/>
              </a:ext>
            </a:extLst>
          </p:cNvPr>
          <p:cNvPicPr>
            <a:picLocks noChangeAspect="1"/>
          </p:cNvPicPr>
          <p:nvPr userDrawn="1"/>
        </p:nvPicPr>
        <p:blipFill>
          <a:blip r:embed="rId2"/>
          <a:srcRect/>
          <a:stretch/>
        </p:blipFill>
        <p:spPr>
          <a:xfrm>
            <a:off x="88900" y="92464"/>
            <a:ext cx="2831637" cy="943879"/>
          </a:xfrm>
          <a:prstGeom prst="rect">
            <a:avLst/>
          </a:prstGeom>
        </p:spPr>
      </p:pic>
    </p:spTree>
    <p:extLst>
      <p:ext uri="{BB962C8B-B14F-4D97-AF65-F5344CB8AC3E}">
        <p14:creationId xmlns:p14="http://schemas.microsoft.com/office/powerpoint/2010/main" val="2470817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609600" y="274638"/>
            <a:ext cx="10972800" cy="1143000"/>
          </a:xfrm>
          <a:prstGeom prst="rect">
            <a:avLst/>
          </a:prstGeom>
        </p:spPr>
        <p:txBody>
          <a:bodyPr vert="horz" lIns="91440" tIns="45720" rIns="91440" bIns="45720" rtlCol="0" anchor="ctr">
            <a:noAutofit/>
          </a:bodyPr>
          <a:lstStyle/>
          <a:p>
            <a:r>
              <a:rPr lang="it-IT" dirty="0"/>
              <a:t>Fare clic per modificare lo stile del titolo</a:t>
            </a:r>
          </a:p>
        </p:txBody>
      </p:sp>
      <p:sp>
        <p:nvSpPr>
          <p:cNvPr id="3" name="Segnaposto testo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lvl="0"/>
            <a:r>
              <a:rPr lang="it-IT" dirty="0"/>
              <a:t>Fare clic per modificare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5" name="Segnaposto piè di pagina 4"/>
          <p:cNvSpPr>
            <a:spLocks noGrp="1"/>
          </p:cNvSpPr>
          <p:nvPr>
            <p:ph type="ftr" sz="quarter" idx="3"/>
          </p:nvPr>
        </p:nvSpPr>
        <p:spPr>
          <a:xfrm>
            <a:off x="7152117" y="6356353"/>
            <a:ext cx="1585483"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de-AT"/>
          </a:p>
        </p:txBody>
      </p:sp>
      <p:sp>
        <p:nvSpPr>
          <p:cNvPr id="6" name="Segnaposto numero diapositiva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5C50341-29A1-497D-86B7-D71D0DD32BE0}" type="slidenum">
              <a:rPr lang="de-AT" smtClean="0"/>
              <a:t>‹N›</a:t>
            </a:fld>
            <a:endParaRPr lang="de-AT"/>
          </a:p>
        </p:txBody>
      </p:sp>
      <p:sp>
        <p:nvSpPr>
          <p:cNvPr id="8" name="Segnaposto data 3"/>
          <p:cNvSpPr txBox="1">
            <a:spLocks/>
          </p:cNvSpPr>
          <p:nvPr/>
        </p:nvSpPr>
        <p:spPr>
          <a:xfrm>
            <a:off x="527381" y="6448254"/>
            <a:ext cx="8928992" cy="365125"/>
          </a:xfrm>
          <a:prstGeom prst="rect">
            <a:avLst/>
          </a:prstGeom>
        </p:spPr>
        <p:txBody>
          <a:bodyPr/>
          <a:ls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sz="1050" noProof="0" dirty="0"/>
          </a:p>
        </p:txBody>
      </p:sp>
      <p:sp>
        <p:nvSpPr>
          <p:cNvPr id="12" name="Rettangolo 11"/>
          <p:cNvSpPr/>
          <p:nvPr/>
        </p:nvSpPr>
        <p:spPr>
          <a:xfrm flipV="1">
            <a:off x="335361" y="6381331"/>
            <a:ext cx="11329259" cy="45719"/>
          </a:xfrm>
          <a:prstGeom prst="rect">
            <a:avLst/>
          </a:prstGeom>
          <a:solidFill>
            <a:srgbClr val="5B7F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
        <p:nvSpPr>
          <p:cNvPr id="13" name="Rettangolo 12"/>
          <p:cNvSpPr/>
          <p:nvPr/>
        </p:nvSpPr>
        <p:spPr>
          <a:xfrm>
            <a:off x="335361" y="6453339"/>
            <a:ext cx="9601067" cy="45719"/>
          </a:xfrm>
          <a:prstGeom prst="rect">
            <a:avLst/>
          </a:prstGeom>
          <a:solidFill>
            <a:srgbClr val="007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
        <p:nvSpPr>
          <p:cNvPr id="15" name="Rettangolo 14"/>
          <p:cNvSpPr/>
          <p:nvPr/>
        </p:nvSpPr>
        <p:spPr>
          <a:xfrm>
            <a:off x="335360" y="6309323"/>
            <a:ext cx="864096" cy="50805"/>
          </a:xfrm>
          <a:prstGeom prst="rect">
            <a:avLst/>
          </a:prstGeom>
          <a:solidFill>
            <a:srgbClr val="0077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
        <p:nvSpPr>
          <p:cNvPr id="16" name="Rettangolo 15"/>
          <p:cNvSpPr/>
          <p:nvPr/>
        </p:nvSpPr>
        <p:spPr>
          <a:xfrm>
            <a:off x="335361" y="6237315"/>
            <a:ext cx="384043" cy="46313"/>
          </a:xfrm>
          <a:prstGeom prst="rect">
            <a:avLst/>
          </a:prstGeom>
          <a:solidFill>
            <a:srgbClr val="5B7F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sz="1350"/>
          </a:p>
        </p:txBody>
      </p:sp>
    </p:spTree>
    <p:extLst>
      <p:ext uri="{BB962C8B-B14F-4D97-AF65-F5344CB8AC3E}">
        <p14:creationId xmlns:p14="http://schemas.microsoft.com/office/powerpoint/2010/main" val="21616514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685800" rtl="0" eaLnBrk="1" latinLnBrk="0" hangingPunct="1">
        <a:spcBef>
          <a:spcPct val="0"/>
        </a:spcBef>
        <a:buNone/>
        <a:defRPr sz="27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itchFamily="34" charset="0"/>
        <a:buChar char="•"/>
        <a:defRPr sz="1650" kern="1200">
          <a:solidFill>
            <a:schemeClr val="tx1"/>
          </a:solidFill>
          <a:latin typeface="+mn-lt"/>
          <a:ea typeface="+mn-ea"/>
          <a:cs typeface="+mn-cs"/>
        </a:defRPr>
      </a:lvl1pPr>
      <a:lvl2pPr marL="557213" indent="-214313"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2pPr>
      <a:lvl3pPr marL="857250" indent="-171450" algn="l" defTabSz="685800" rtl="0" eaLnBrk="1" latinLnBrk="0" hangingPunct="1">
        <a:spcBef>
          <a:spcPct val="20000"/>
        </a:spcBef>
        <a:buFont typeface="Arial" pitchFamily="34" charset="0"/>
        <a:buChar char="•"/>
        <a:defRPr sz="1350" kern="1200">
          <a:solidFill>
            <a:schemeClr val="tx1"/>
          </a:solidFill>
          <a:latin typeface="+mn-lt"/>
          <a:ea typeface="+mn-ea"/>
          <a:cs typeface="+mn-cs"/>
        </a:defRPr>
      </a:lvl3pPr>
      <a:lvl4pPr marL="1200150" indent="-171450" algn="l" defTabSz="685800" rtl="0" eaLnBrk="1" latinLnBrk="0" hangingPunct="1">
        <a:spcBef>
          <a:spcPct val="20000"/>
        </a:spcBef>
        <a:buFont typeface="Arial" pitchFamily="34" charset="0"/>
        <a:buChar char="–"/>
        <a:defRPr sz="1350" kern="1200">
          <a:solidFill>
            <a:schemeClr val="tx1"/>
          </a:solidFill>
          <a:latin typeface="+mn-lt"/>
          <a:ea typeface="+mn-ea"/>
          <a:cs typeface="+mn-cs"/>
        </a:defRPr>
      </a:lvl4pPr>
      <a:lvl5pPr marL="1543050" indent="-171450" algn="l" defTabSz="685800" rtl="0" eaLnBrk="1" latinLnBrk="0" hangingPunct="1">
        <a:spcBef>
          <a:spcPct val="20000"/>
        </a:spcBef>
        <a:buFont typeface="Arial" pitchFamily="34" charset="0"/>
        <a:buChar char="»"/>
        <a:defRPr sz="135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it-IT"/>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4100"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4101"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4102"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4103"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4104"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4105"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4106"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4107" name="Text Box 15"/>
          <p:cNvSpPr txBox="1">
            <a:spLocks noChangeArrowheads="1"/>
          </p:cNvSpPr>
          <p:nvPr/>
        </p:nvSpPr>
        <p:spPr bwMode="auto">
          <a:xfrm>
            <a:off x="3286408" y="1152418"/>
            <a:ext cx="6419850" cy="578537"/>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en-US" altLang="it-IT" sz="2800" dirty="0">
                <a:ea typeface="Calibri" panose="020F0502020204030204" pitchFamily="34" charset="0"/>
                <a:cs typeface="Times New Roman" panose="02020603050405020304" pitchFamily="18" charset="0"/>
              </a:rPr>
              <a:t>VALIDATION of H-SAF SNOW PRODUCTS</a:t>
            </a:r>
            <a:endParaRPr lang="it-IT" altLang="it-IT" sz="2000" dirty="0">
              <a:ea typeface="Calibri" panose="020F0502020204030204" pitchFamily="34" charset="0"/>
              <a:cs typeface="Times New Roman" panose="02020603050405020304" pitchFamily="18" charset="0"/>
            </a:endParaRPr>
          </a:p>
        </p:txBody>
      </p:sp>
      <p:sp>
        <p:nvSpPr>
          <p:cNvPr id="2060" name="CasellaDiTesto 14"/>
          <p:cNvSpPr txBox="1">
            <a:spLocks noChangeArrowheads="1"/>
          </p:cNvSpPr>
          <p:nvPr/>
        </p:nvSpPr>
        <p:spPr bwMode="auto">
          <a:xfrm>
            <a:off x="2954339" y="4494214"/>
            <a:ext cx="6556375" cy="1232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buFont typeface="Times New Roman" panose="02020603050405020304" pitchFamily="18" charset="0"/>
              <a:buNone/>
            </a:pPr>
            <a:r>
              <a:rPr lang="it-IT" altLang="it-IT" sz="3600" b="1" u="sng" dirty="0">
                <a:solidFill>
                  <a:schemeClr val="bg1"/>
                </a:solidFill>
              </a:rPr>
              <a:t>Alexander Toniazzo</a:t>
            </a:r>
          </a:p>
          <a:p>
            <a:pPr>
              <a:buFont typeface="Times New Roman" panose="02020603050405020304" pitchFamily="18" charset="0"/>
              <a:buNone/>
            </a:pPr>
            <a:r>
              <a:rPr lang="it-IT" altLang="it-IT" b="1" u="sng" dirty="0" err="1">
                <a:solidFill>
                  <a:schemeClr val="bg1"/>
                </a:solidFill>
              </a:rPr>
              <a:t>Civil</a:t>
            </a:r>
            <a:r>
              <a:rPr lang="it-IT" altLang="it-IT" b="1" u="sng" dirty="0">
                <a:solidFill>
                  <a:schemeClr val="bg1"/>
                </a:solidFill>
              </a:rPr>
              <a:t> </a:t>
            </a:r>
            <a:r>
              <a:rPr lang="it-IT" altLang="it-IT" b="1" u="sng" dirty="0" err="1">
                <a:solidFill>
                  <a:schemeClr val="bg1"/>
                </a:solidFill>
              </a:rPr>
              <a:t>Protection</a:t>
            </a:r>
            <a:r>
              <a:rPr lang="it-IT" altLang="it-IT" b="1" u="sng" dirty="0">
                <a:solidFill>
                  <a:schemeClr val="bg1"/>
                </a:solidFill>
              </a:rPr>
              <a:t> </a:t>
            </a:r>
            <a:r>
              <a:rPr lang="it-IT" altLang="it-IT" b="1" u="sng" dirty="0" err="1">
                <a:solidFill>
                  <a:schemeClr val="bg1"/>
                </a:solidFill>
              </a:rPr>
              <a:t>Italy</a:t>
            </a:r>
            <a:r>
              <a:rPr lang="it-IT" altLang="it-IT" b="1" u="sng" dirty="0">
                <a:solidFill>
                  <a:schemeClr val="bg1"/>
                </a:solidFill>
              </a:rPr>
              <a:t> - Rome</a:t>
            </a:r>
          </a:p>
        </p:txBody>
      </p:sp>
      <p:sp>
        <p:nvSpPr>
          <p:cNvPr id="4109" name="CasellaDiTesto 15"/>
          <p:cNvSpPr txBox="1">
            <a:spLocks noChangeArrowheads="1"/>
          </p:cNvSpPr>
          <p:nvPr/>
        </p:nvSpPr>
        <p:spPr bwMode="auto">
          <a:xfrm>
            <a:off x="1487488" y="101600"/>
            <a:ext cx="9180513"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dirty="0" err="1">
                <a:solidFill>
                  <a:srgbClr val="FFFFCC"/>
                </a:solidFill>
              </a:rPr>
              <a:t>Eumetrain</a:t>
            </a:r>
            <a:r>
              <a:rPr lang="it-IT" altLang="it-IT" sz="2000" b="1" dirty="0">
                <a:solidFill>
                  <a:srgbClr val="FFFFCC"/>
                </a:solidFill>
              </a:rPr>
              <a:t> EW 2021</a:t>
            </a:r>
          </a:p>
          <a:p>
            <a:pPr eaLnBrk="1" hangingPunct="1">
              <a:spcBef>
                <a:spcPct val="0"/>
              </a:spcBef>
              <a:buFont typeface="Times New Roman" panose="02020603050405020304" pitchFamily="18" charset="0"/>
              <a:buNone/>
            </a:pPr>
            <a:endParaRPr lang="it-IT" altLang="it-IT" sz="2200" b="1" dirty="0">
              <a:solidFill>
                <a:srgbClr val="FFFFCC"/>
              </a:solidFill>
            </a:endParaRPr>
          </a:p>
        </p:txBody>
      </p:sp>
    </p:spTree>
    <p:extLst>
      <p:ext uri="{BB962C8B-B14F-4D97-AF65-F5344CB8AC3E}">
        <p14:creationId xmlns:p14="http://schemas.microsoft.com/office/powerpoint/2010/main" val="33384594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4339"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4340"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4341"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4342"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4343"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4344"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4345"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4346"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4348" name="Text Box 13"/>
          <p:cNvSpPr txBox="1">
            <a:spLocks noChangeArrowheads="1"/>
          </p:cNvSpPr>
          <p:nvPr/>
        </p:nvSpPr>
        <p:spPr bwMode="auto">
          <a:xfrm>
            <a:off x="2148221" y="1960564"/>
            <a:ext cx="7912100"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r>
              <a:rPr lang="en-US" altLang="it-IT" sz="2000" u="sng" dirty="0"/>
              <a:t>H10 in OR8 snow season 2017-18 </a:t>
            </a:r>
            <a:endParaRPr lang="en-US" altLang="it-IT" sz="1600" u="sng" dirty="0">
              <a:solidFill>
                <a:schemeClr val="tx1"/>
              </a:solidFill>
            </a:endParaRPr>
          </a:p>
        </p:txBody>
      </p:sp>
      <p:sp>
        <p:nvSpPr>
          <p:cNvPr id="14349"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14350" name="Text Box 13"/>
          <p:cNvSpPr txBox="1">
            <a:spLocks noChangeArrowheads="1"/>
          </p:cNvSpPr>
          <p:nvPr/>
        </p:nvSpPr>
        <p:spPr bwMode="auto">
          <a:xfrm>
            <a:off x="1810544" y="2925764"/>
            <a:ext cx="8569325" cy="36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buFont typeface="Times New Roman" panose="02020603050405020304" pitchFamily="18" charset="0"/>
              <a:buNone/>
            </a:pPr>
            <a:r>
              <a:rPr lang="en-US" altLang="it-IT" sz="1800" u="sng" dirty="0"/>
              <a:t>Statistical scores for H10 over mountainous and flat areas period 1.10.2017-31.5.2018</a:t>
            </a:r>
          </a:p>
        </p:txBody>
      </p:sp>
      <p:pic>
        <p:nvPicPr>
          <p:cNvPr id="14351" name="Picture 1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35175" y="3477218"/>
            <a:ext cx="8120062" cy="576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2" name="Tabella 1"/>
          <p:cNvGraphicFramePr>
            <a:graphicFrameLocks noGrp="1"/>
          </p:cNvGraphicFramePr>
          <p:nvPr>
            <p:extLst>
              <p:ext uri="{D42A27DB-BD31-4B8C-83A1-F6EECF244321}">
                <p14:modId xmlns:p14="http://schemas.microsoft.com/office/powerpoint/2010/main" val="2844897756"/>
              </p:ext>
            </p:extLst>
          </p:nvPr>
        </p:nvGraphicFramePr>
        <p:xfrm>
          <a:off x="2148221" y="4238224"/>
          <a:ext cx="3590924" cy="1584326"/>
        </p:xfrm>
        <a:graphic>
          <a:graphicData uri="http://schemas.openxmlformats.org/drawingml/2006/table">
            <a:tbl>
              <a:tblPr/>
              <a:tblGrid>
                <a:gridCol w="926970">
                  <a:extLst>
                    <a:ext uri="{9D8B030D-6E8A-4147-A177-3AD203B41FA5}">
                      <a16:colId xmlns:a16="http://schemas.microsoft.com/office/drawing/2014/main" val="20000"/>
                    </a:ext>
                  </a:extLst>
                </a:gridCol>
                <a:gridCol w="720458">
                  <a:extLst>
                    <a:ext uri="{9D8B030D-6E8A-4147-A177-3AD203B41FA5}">
                      <a16:colId xmlns:a16="http://schemas.microsoft.com/office/drawing/2014/main" val="20001"/>
                    </a:ext>
                  </a:extLst>
                </a:gridCol>
                <a:gridCol w="593475">
                  <a:extLst>
                    <a:ext uri="{9D8B030D-6E8A-4147-A177-3AD203B41FA5}">
                      <a16:colId xmlns:a16="http://schemas.microsoft.com/office/drawing/2014/main" val="20002"/>
                    </a:ext>
                  </a:extLst>
                </a:gridCol>
                <a:gridCol w="631569">
                  <a:extLst>
                    <a:ext uri="{9D8B030D-6E8A-4147-A177-3AD203B41FA5}">
                      <a16:colId xmlns:a16="http://schemas.microsoft.com/office/drawing/2014/main" val="20003"/>
                    </a:ext>
                  </a:extLst>
                </a:gridCol>
                <a:gridCol w="718452">
                  <a:extLst>
                    <a:ext uri="{9D8B030D-6E8A-4147-A177-3AD203B41FA5}">
                      <a16:colId xmlns:a16="http://schemas.microsoft.com/office/drawing/2014/main" val="20004"/>
                    </a:ext>
                  </a:extLst>
                </a:gridCol>
              </a:tblGrid>
              <a:tr h="491395">
                <a:tc gridSpan="5">
                  <a:txBody>
                    <a:bodyPr/>
                    <a:lstStyle/>
                    <a:p>
                      <a:pPr algn="ctr">
                        <a:lnSpc>
                          <a:spcPct val="115000"/>
                        </a:lnSpc>
                        <a:spcAft>
                          <a:spcPts val="0"/>
                        </a:spcAft>
                      </a:pPr>
                      <a:r>
                        <a:rPr lang="en-GB" sz="1100" dirty="0">
                          <a:effectLst/>
                          <a:latin typeface="Calibri"/>
                          <a:ea typeface="Calibri"/>
                          <a:cs typeface="Times New Roman"/>
                        </a:rPr>
                        <a:t>H-SAF  Accuracy requirements for H10 in Flat/Forest areas</a:t>
                      </a:r>
                      <a:endParaRPr lang="en-US" sz="1100" dirty="0">
                        <a:effectLst/>
                        <a:latin typeface="Calibri"/>
                        <a:ea typeface="Calibri"/>
                        <a:cs typeface="Times New Roman"/>
                      </a:endParaRPr>
                    </a:p>
                  </a:txBody>
                  <a:tcPr marL="44453" marR="444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05850">
                <a:tc gridSpan="4">
                  <a:txBody>
                    <a:bodyPr/>
                    <a:lstStyle/>
                    <a:p>
                      <a:pPr algn="ctr">
                        <a:lnSpc>
                          <a:spcPct val="115000"/>
                        </a:lnSpc>
                        <a:spcAft>
                          <a:spcPts val="0"/>
                        </a:spcAft>
                      </a:pPr>
                      <a:r>
                        <a:rPr lang="en-GB" sz="1100" dirty="0">
                          <a:effectLst/>
                          <a:latin typeface="Calibri"/>
                          <a:ea typeface="Calibri"/>
                          <a:cs typeface="Times New Roman"/>
                        </a:rPr>
                        <a:t>Product  requirements</a:t>
                      </a:r>
                      <a:endParaRPr lang="en-US" sz="1100" dirty="0">
                        <a:effectLst/>
                        <a:latin typeface="Calibri"/>
                        <a:ea typeface="Calibri"/>
                        <a:cs typeface="Times New Roman"/>
                      </a:endParaRPr>
                    </a:p>
                  </a:txBody>
                  <a:tcPr marL="44453" marR="444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a:lnSpc>
                          <a:spcPct val="115000"/>
                        </a:lnSpc>
                        <a:spcAft>
                          <a:spcPts val="0"/>
                        </a:spcAft>
                      </a:pPr>
                      <a:r>
                        <a:rPr lang="en-GB" sz="1100" dirty="0">
                          <a:effectLst/>
                          <a:latin typeface="Calibri"/>
                          <a:ea typeface="Calibri"/>
                          <a:cs typeface="Times New Roman"/>
                        </a:rPr>
                        <a:t>H10 </a:t>
                      </a:r>
                      <a:endParaRPr lang="en-US" sz="1100" dirty="0">
                        <a:effectLst/>
                        <a:latin typeface="Calibri"/>
                        <a:ea typeface="Calibri"/>
                        <a:cs typeface="Times New Roman"/>
                      </a:endParaRPr>
                    </a:p>
                  </a:txBody>
                  <a:tcPr marL="44453" marR="444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29027">
                <a:tc>
                  <a:txBody>
                    <a:bodyPr/>
                    <a:lstStyle/>
                    <a:p>
                      <a:pPr algn="ctr">
                        <a:lnSpc>
                          <a:spcPct val="115000"/>
                        </a:lnSpc>
                        <a:spcAft>
                          <a:spcPts val="0"/>
                        </a:spcAft>
                      </a:pPr>
                      <a:r>
                        <a:rPr lang="en-GB" sz="1100">
                          <a:effectLst/>
                          <a:latin typeface="Calibri"/>
                          <a:ea typeface="Calibri"/>
                          <a:cs typeface="Times New Roman"/>
                        </a:rPr>
                        <a:t>Score</a:t>
                      </a:r>
                      <a:endParaRPr lang="en-US" sz="1100">
                        <a:effectLst/>
                        <a:latin typeface="Calibri"/>
                        <a:ea typeface="Calibri"/>
                        <a:cs typeface="Times New Roman"/>
                      </a:endParaRPr>
                    </a:p>
                  </a:txBody>
                  <a:tcPr marL="44453" marR="444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threshold</a:t>
                      </a:r>
                      <a:endParaRPr lang="en-US" sz="1100">
                        <a:effectLst/>
                        <a:latin typeface="Calibri"/>
                        <a:ea typeface="Calibri"/>
                        <a:cs typeface="Times New Roman"/>
                      </a:endParaRPr>
                    </a:p>
                  </a:txBody>
                  <a:tcPr marL="44453" marR="444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target</a:t>
                      </a:r>
                      <a:endParaRPr lang="en-US" sz="1100">
                        <a:effectLst/>
                        <a:latin typeface="Calibri"/>
                        <a:ea typeface="Calibri"/>
                        <a:cs typeface="Times New Roman"/>
                      </a:endParaRPr>
                    </a:p>
                  </a:txBody>
                  <a:tcPr marL="44453" marR="444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optimal</a:t>
                      </a:r>
                      <a:endParaRPr lang="en-US" sz="1100">
                        <a:effectLst/>
                        <a:latin typeface="Calibri"/>
                        <a:ea typeface="Calibri"/>
                        <a:cs typeface="Times New Roman"/>
                      </a:endParaRPr>
                    </a:p>
                  </a:txBody>
                  <a:tcPr marL="44453" marR="444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total</a:t>
                      </a:r>
                      <a:endParaRPr lang="en-US" sz="1100">
                        <a:effectLst/>
                        <a:latin typeface="Calibri"/>
                        <a:ea typeface="Calibri"/>
                        <a:cs typeface="Times New Roman"/>
                      </a:endParaRPr>
                    </a:p>
                  </a:txBody>
                  <a:tcPr marL="44453" marR="444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29027">
                <a:tc>
                  <a:txBody>
                    <a:bodyPr/>
                    <a:lstStyle/>
                    <a:p>
                      <a:pPr>
                        <a:lnSpc>
                          <a:spcPct val="115000"/>
                        </a:lnSpc>
                        <a:spcAft>
                          <a:spcPts val="0"/>
                        </a:spcAft>
                      </a:pPr>
                      <a:r>
                        <a:rPr lang="en-GB" sz="1100">
                          <a:effectLst/>
                          <a:latin typeface="Calibri"/>
                          <a:ea typeface="Calibri"/>
                          <a:cs typeface="Times New Roman"/>
                        </a:rPr>
                        <a:t>POD</a:t>
                      </a:r>
                      <a:endParaRPr lang="en-US" sz="1100">
                        <a:effectLst/>
                        <a:latin typeface="Calibri"/>
                        <a:ea typeface="Calibri"/>
                        <a:cs typeface="Times New Roman"/>
                      </a:endParaRPr>
                    </a:p>
                  </a:txBody>
                  <a:tcPr marL="44453" marR="444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0.80</a:t>
                      </a:r>
                      <a:endParaRPr lang="en-US" sz="1100">
                        <a:effectLst/>
                        <a:latin typeface="Calibri"/>
                        <a:ea typeface="Calibri"/>
                        <a:cs typeface="Times New Roman"/>
                      </a:endParaRPr>
                    </a:p>
                  </a:txBody>
                  <a:tcPr marL="44453" marR="444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0.85</a:t>
                      </a:r>
                      <a:endParaRPr lang="en-US" sz="1100">
                        <a:effectLst/>
                        <a:latin typeface="Calibri"/>
                        <a:ea typeface="Calibri"/>
                        <a:cs typeface="Times New Roman"/>
                      </a:endParaRPr>
                    </a:p>
                  </a:txBody>
                  <a:tcPr marL="44453" marR="444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0.99</a:t>
                      </a:r>
                      <a:endParaRPr lang="en-US" sz="1100">
                        <a:effectLst/>
                        <a:latin typeface="Calibri"/>
                        <a:ea typeface="Calibri"/>
                        <a:cs typeface="Times New Roman"/>
                      </a:endParaRPr>
                    </a:p>
                  </a:txBody>
                  <a:tcPr marL="44453" marR="444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b="1">
                          <a:effectLst/>
                          <a:latin typeface="Calibri"/>
                          <a:ea typeface="Calibri"/>
                          <a:cs typeface="Times New Roman"/>
                        </a:rPr>
                        <a:t>0.80</a:t>
                      </a:r>
                      <a:endParaRPr lang="en-US" sz="1100">
                        <a:effectLst/>
                        <a:latin typeface="Calibri"/>
                        <a:ea typeface="Calibri"/>
                        <a:cs typeface="Times New Roman"/>
                      </a:endParaRPr>
                    </a:p>
                  </a:txBody>
                  <a:tcPr marL="44453" marR="444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3EDED"/>
                    </a:solidFill>
                  </a:tcPr>
                </a:tc>
                <a:extLst>
                  <a:ext uri="{0D108BD9-81ED-4DB2-BD59-A6C34878D82A}">
                    <a16:rowId xmlns:a16="http://schemas.microsoft.com/office/drawing/2014/main" val="10003"/>
                  </a:ext>
                </a:extLst>
              </a:tr>
              <a:tr h="229027">
                <a:tc>
                  <a:txBody>
                    <a:bodyPr/>
                    <a:lstStyle/>
                    <a:p>
                      <a:pPr>
                        <a:lnSpc>
                          <a:spcPct val="115000"/>
                        </a:lnSpc>
                        <a:spcAft>
                          <a:spcPts val="0"/>
                        </a:spcAft>
                      </a:pPr>
                      <a:r>
                        <a:rPr lang="en-GB" sz="1100">
                          <a:effectLst/>
                          <a:latin typeface="Calibri"/>
                          <a:ea typeface="Calibri"/>
                          <a:cs typeface="Times New Roman"/>
                        </a:rPr>
                        <a:t>FAR</a:t>
                      </a:r>
                      <a:endParaRPr lang="en-US" sz="1100">
                        <a:effectLst/>
                        <a:latin typeface="Calibri"/>
                        <a:ea typeface="Calibri"/>
                        <a:cs typeface="Times New Roman"/>
                      </a:endParaRPr>
                    </a:p>
                  </a:txBody>
                  <a:tcPr marL="44453" marR="444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0.20</a:t>
                      </a:r>
                      <a:endParaRPr lang="en-US" sz="1100">
                        <a:effectLst/>
                        <a:latin typeface="Calibri"/>
                        <a:ea typeface="Calibri"/>
                        <a:cs typeface="Times New Roman"/>
                      </a:endParaRPr>
                    </a:p>
                  </a:txBody>
                  <a:tcPr marL="44453" marR="444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0.15</a:t>
                      </a:r>
                      <a:endParaRPr lang="en-US" sz="1100">
                        <a:effectLst/>
                        <a:latin typeface="Calibri"/>
                        <a:ea typeface="Calibri"/>
                        <a:cs typeface="Times New Roman"/>
                      </a:endParaRPr>
                    </a:p>
                  </a:txBody>
                  <a:tcPr marL="44453" marR="444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0.05</a:t>
                      </a:r>
                      <a:endParaRPr lang="en-US" sz="1100">
                        <a:effectLst/>
                        <a:latin typeface="Calibri"/>
                        <a:ea typeface="Calibri"/>
                        <a:cs typeface="Times New Roman"/>
                      </a:endParaRPr>
                    </a:p>
                  </a:txBody>
                  <a:tcPr marL="44453" marR="444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b="1" dirty="0">
                          <a:effectLst/>
                          <a:latin typeface="Calibri"/>
                          <a:ea typeface="Calibri"/>
                          <a:cs typeface="Times New Roman"/>
                        </a:rPr>
                        <a:t>0.14</a:t>
                      </a:r>
                      <a:endParaRPr lang="en-US" sz="1100" dirty="0">
                        <a:effectLst/>
                        <a:latin typeface="Calibri"/>
                        <a:ea typeface="Calibri"/>
                        <a:cs typeface="Times New Roman"/>
                      </a:endParaRPr>
                    </a:p>
                  </a:txBody>
                  <a:tcPr marL="44453" marR="44453"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66FF33"/>
                    </a:solidFill>
                  </a:tcPr>
                </a:tc>
                <a:extLst>
                  <a:ext uri="{0D108BD9-81ED-4DB2-BD59-A6C34878D82A}">
                    <a16:rowId xmlns:a16="http://schemas.microsoft.com/office/drawing/2014/main" val="10004"/>
                  </a:ext>
                </a:extLst>
              </a:tr>
            </a:tbl>
          </a:graphicData>
        </a:graphic>
      </p:graphicFrame>
      <p:graphicFrame>
        <p:nvGraphicFramePr>
          <p:cNvPr id="3" name="Tabella 2"/>
          <p:cNvGraphicFramePr>
            <a:graphicFrameLocks noGrp="1"/>
          </p:cNvGraphicFramePr>
          <p:nvPr>
            <p:extLst>
              <p:ext uri="{D42A27DB-BD31-4B8C-83A1-F6EECF244321}">
                <p14:modId xmlns:p14="http://schemas.microsoft.com/office/powerpoint/2010/main" val="1041007859"/>
              </p:ext>
            </p:extLst>
          </p:nvPr>
        </p:nvGraphicFramePr>
        <p:xfrm>
          <a:off x="6104271" y="4238226"/>
          <a:ext cx="3613149" cy="1584324"/>
        </p:xfrm>
        <a:graphic>
          <a:graphicData uri="http://schemas.openxmlformats.org/drawingml/2006/table">
            <a:tbl>
              <a:tblPr/>
              <a:tblGrid>
                <a:gridCol w="933682">
                  <a:extLst>
                    <a:ext uri="{9D8B030D-6E8A-4147-A177-3AD203B41FA5}">
                      <a16:colId xmlns:a16="http://schemas.microsoft.com/office/drawing/2014/main" val="20000"/>
                    </a:ext>
                  </a:extLst>
                </a:gridCol>
                <a:gridCol w="724108">
                  <a:extLst>
                    <a:ext uri="{9D8B030D-6E8A-4147-A177-3AD203B41FA5}">
                      <a16:colId xmlns:a16="http://schemas.microsoft.com/office/drawing/2014/main" val="20001"/>
                    </a:ext>
                  </a:extLst>
                </a:gridCol>
                <a:gridCol w="597825">
                  <a:extLst>
                    <a:ext uri="{9D8B030D-6E8A-4147-A177-3AD203B41FA5}">
                      <a16:colId xmlns:a16="http://schemas.microsoft.com/office/drawing/2014/main" val="20002"/>
                    </a:ext>
                  </a:extLst>
                </a:gridCol>
                <a:gridCol w="634770">
                  <a:extLst>
                    <a:ext uri="{9D8B030D-6E8A-4147-A177-3AD203B41FA5}">
                      <a16:colId xmlns:a16="http://schemas.microsoft.com/office/drawing/2014/main" val="20003"/>
                    </a:ext>
                  </a:extLst>
                </a:gridCol>
                <a:gridCol w="722764">
                  <a:extLst>
                    <a:ext uri="{9D8B030D-6E8A-4147-A177-3AD203B41FA5}">
                      <a16:colId xmlns:a16="http://schemas.microsoft.com/office/drawing/2014/main" val="20004"/>
                    </a:ext>
                  </a:extLst>
                </a:gridCol>
              </a:tblGrid>
              <a:tr h="525932">
                <a:tc gridSpan="5">
                  <a:txBody>
                    <a:bodyPr/>
                    <a:lstStyle/>
                    <a:p>
                      <a:pPr algn="ctr">
                        <a:lnSpc>
                          <a:spcPct val="115000"/>
                        </a:lnSpc>
                        <a:spcAft>
                          <a:spcPts val="0"/>
                        </a:spcAft>
                      </a:pPr>
                      <a:r>
                        <a:rPr lang="en-GB" sz="1100" dirty="0">
                          <a:effectLst/>
                          <a:latin typeface="Calibri"/>
                          <a:ea typeface="Calibri"/>
                          <a:cs typeface="Times New Roman"/>
                        </a:rPr>
                        <a:t>H-SAF  Accuracy requirements for H10  in Mountainous areas</a:t>
                      </a:r>
                      <a:endParaRPr lang="en-US" sz="1100" dirty="0">
                        <a:effectLst/>
                        <a:latin typeface="Calibri"/>
                        <a:ea typeface="Calibri"/>
                        <a:cs typeface="Times New Roman"/>
                      </a:endParaRPr>
                    </a:p>
                  </a:txBody>
                  <a:tcPr marL="44437" marR="4443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77518">
                <a:tc gridSpan="4">
                  <a:txBody>
                    <a:bodyPr/>
                    <a:lstStyle/>
                    <a:p>
                      <a:pPr algn="ctr">
                        <a:lnSpc>
                          <a:spcPct val="115000"/>
                        </a:lnSpc>
                        <a:spcAft>
                          <a:spcPts val="0"/>
                        </a:spcAft>
                      </a:pPr>
                      <a:r>
                        <a:rPr lang="en-GB" sz="1100">
                          <a:effectLst/>
                          <a:latin typeface="Calibri"/>
                          <a:ea typeface="Calibri"/>
                          <a:cs typeface="Times New Roman"/>
                        </a:rPr>
                        <a:t>Product  requirements</a:t>
                      </a:r>
                      <a:endParaRPr lang="en-US" sz="1100">
                        <a:effectLst/>
                        <a:latin typeface="Calibri"/>
                        <a:ea typeface="Calibri"/>
                        <a:cs typeface="Times New Roman"/>
                      </a:endParaRPr>
                    </a:p>
                  </a:txBody>
                  <a:tcPr marL="44437" marR="4443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ctr">
                        <a:lnSpc>
                          <a:spcPct val="115000"/>
                        </a:lnSpc>
                        <a:spcAft>
                          <a:spcPts val="0"/>
                        </a:spcAft>
                      </a:pPr>
                      <a:r>
                        <a:rPr lang="en-GB" sz="1100">
                          <a:effectLst/>
                          <a:latin typeface="Calibri"/>
                          <a:ea typeface="Calibri"/>
                          <a:cs typeface="Times New Roman"/>
                        </a:rPr>
                        <a:t>H10 </a:t>
                      </a:r>
                      <a:endParaRPr lang="en-US" sz="1100">
                        <a:effectLst/>
                        <a:latin typeface="Calibri"/>
                        <a:ea typeface="Calibri"/>
                        <a:cs typeface="Times New Roman"/>
                      </a:endParaRPr>
                    </a:p>
                  </a:txBody>
                  <a:tcPr marL="44437" marR="4443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26958">
                <a:tc>
                  <a:txBody>
                    <a:bodyPr/>
                    <a:lstStyle/>
                    <a:p>
                      <a:pPr algn="ctr">
                        <a:lnSpc>
                          <a:spcPct val="115000"/>
                        </a:lnSpc>
                        <a:spcAft>
                          <a:spcPts val="0"/>
                        </a:spcAft>
                      </a:pPr>
                      <a:r>
                        <a:rPr lang="en-GB" sz="1100">
                          <a:effectLst/>
                          <a:latin typeface="Calibri"/>
                          <a:ea typeface="Calibri"/>
                          <a:cs typeface="Times New Roman"/>
                        </a:rPr>
                        <a:t>Score</a:t>
                      </a:r>
                      <a:endParaRPr lang="en-US" sz="1100">
                        <a:effectLst/>
                        <a:latin typeface="Calibri"/>
                        <a:ea typeface="Calibri"/>
                        <a:cs typeface="Times New Roman"/>
                      </a:endParaRPr>
                    </a:p>
                  </a:txBody>
                  <a:tcPr marL="44437" marR="4443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dirty="0">
                          <a:effectLst/>
                          <a:latin typeface="Calibri"/>
                          <a:ea typeface="Calibri"/>
                          <a:cs typeface="Times New Roman"/>
                        </a:rPr>
                        <a:t>threshold</a:t>
                      </a:r>
                      <a:endParaRPr lang="en-US" sz="1100" dirty="0">
                        <a:effectLst/>
                        <a:latin typeface="Calibri"/>
                        <a:ea typeface="Calibri"/>
                        <a:cs typeface="Times New Roman"/>
                      </a:endParaRPr>
                    </a:p>
                  </a:txBody>
                  <a:tcPr marL="44437" marR="4443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target</a:t>
                      </a:r>
                      <a:endParaRPr lang="en-US" sz="1100">
                        <a:effectLst/>
                        <a:latin typeface="Calibri"/>
                        <a:ea typeface="Calibri"/>
                        <a:cs typeface="Times New Roman"/>
                      </a:endParaRPr>
                    </a:p>
                  </a:txBody>
                  <a:tcPr marL="44437" marR="4443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optimal</a:t>
                      </a:r>
                      <a:endParaRPr lang="en-US" sz="1100">
                        <a:effectLst/>
                        <a:latin typeface="Calibri"/>
                        <a:ea typeface="Calibri"/>
                        <a:cs typeface="Times New Roman"/>
                      </a:endParaRPr>
                    </a:p>
                  </a:txBody>
                  <a:tcPr marL="44437" marR="4443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total</a:t>
                      </a:r>
                      <a:endParaRPr lang="en-US" sz="1100">
                        <a:effectLst/>
                        <a:latin typeface="Calibri"/>
                        <a:ea typeface="Calibri"/>
                        <a:cs typeface="Times New Roman"/>
                      </a:endParaRPr>
                    </a:p>
                  </a:txBody>
                  <a:tcPr marL="44437" marR="4443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26958">
                <a:tc>
                  <a:txBody>
                    <a:bodyPr/>
                    <a:lstStyle/>
                    <a:p>
                      <a:pPr>
                        <a:lnSpc>
                          <a:spcPct val="115000"/>
                        </a:lnSpc>
                        <a:spcAft>
                          <a:spcPts val="0"/>
                        </a:spcAft>
                      </a:pPr>
                      <a:r>
                        <a:rPr lang="en-GB" sz="1100">
                          <a:effectLst/>
                          <a:latin typeface="Calibri"/>
                          <a:ea typeface="Calibri"/>
                          <a:cs typeface="Times New Roman"/>
                        </a:rPr>
                        <a:t>POD</a:t>
                      </a:r>
                      <a:endParaRPr lang="en-US" sz="1100">
                        <a:effectLst/>
                        <a:latin typeface="Calibri"/>
                        <a:ea typeface="Calibri"/>
                        <a:cs typeface="Times New Roman"/>
                      </a:endParaRPr>
                    </a:p>
                  </a:txBody>
                  <a:tcPr marL="44437" marR="44437"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dirty="0">
                          <a:effectLst/>
                          <a:latin typeface="Calibri"/>
                          <a:ea typeface="Calibri"/>
                          <a:cs typeface="Times New Roman"/>
                        </a:rPr>
                        <a:t>0.60</a:t>
                      </a:r>
                      <a:endParaRPr lang="en-US" sz="1100" dirty="0">
                        <a:effectLst/>
                        <a:latin typeface="Calibri"/>
                        <a:ea typeface="Calibri"/>
                        <a:cs typeface="Times New Roman"/>
                      </a:endParaRPr>
                    </a:p>
                  </a:txBody>
                  <a:tcPr marL="44437" marR="444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0.70</a:t>
                      </a:r>
                      <a:endParaRPr lang="en-US" sz="1100">
                        <a:effectLst/>
                        <a:latin typeface="Calibri"/>
                        <a:ea typeface="Calibri"/>
                        <a:cs typeface="Times New Roman"/>
                      </a:endParaRPr>
                    </a:p>
                  </a:txBody>
                  <a:tcPr marL="44437" marR="444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0.99</a:t>
                      </a:r>
                      <a:endParaRPr lang="en-US" sz="1100">
                        <a:effectLst/>
                        <a:latin typeface="Calibri"/>
                        <a:ea typeface="Calibri"/>
                        <a:cs typeface="Times New Roman"/>
                      </a:endParaRPr>
                    </a:p>
                  </a:txBody>
                  <a:tcPr marL="44437" marR="444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b="1">
                          <a:effectLst/>
                          <a:latin typeface="Calibri"/>
                          <a:ea typeface="Calibri"/>
                          <a:cs typeface="Times New Roman"/>
                        </a:rPr>
                        <a:t>0.75</a:t>
                      </a:r>
                      <a:endParaRPr lang="en-US" sz="1100">
                        <a:effectLst/>
                        <a:latin typeface="Calibri"/>
                        <a:ea typeface="Calibri"/>
                        <a:cs typeface="Times New Roman"/>
                      </a:endParaRPr>
                    </a:p>
                  </a:txBody>
                  <a:tcPr marL="44437" marR="44437"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FF00"/>
                    </a:solidFill>
                  </a:tcPr>
                </a:tc>
                <a:extLst>
                  <a:ext uri="{0D108BD9-81ED-4DB2-BD59-A6C34878D82A}">
                    <a16:rowId xmlns:a16="http://schemas.microsoft.com/office/drawing/2014/main" val="10003"/>
                  </a:ext>
                </a:extLst>
              </a:tr>
              <a:tr h="226958">
                <a:tc>
                  <a:txBody>
                    <a:bodyPr/>
                    <a:lstStyle/>
                    <a:p>
                      <a:pPr>
                        <a:lnSpc>
                          <a:spcPct val="115000"/>
                        </a:lnSpc>
                        <a:spcAft>
                          <a:spcPts val="0"/>
                        </a:spcAft>
                      </a:pPr>
                      <a:r>
                        <a:rPr lang="en-GB" sz="1100">
                          <a:effectLst/>
                          <a:latin typeface="Calibri"/>
                          <a:ea typeface="Calibri"/>
                          <a:cs typeface="Times New Roman"/>
                        </a:rPr>
                        <a:t>FAR</a:t>
                      </a:r>
                      <a:endParaRPr lang="en-US" sz="1100">
                        <a:effectLst/>
                        <a:latin typeface="Calibri"/>
                        <a:ea typeface="Calibri"/>
                        <a:cs typeface="Times New Roman"/>
                      </a:endParaRPr>
                    </a:p>
                  </a:txBody>
                  <a:tcPr marL="44437" marR="44437"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dirty="0">
                          <a:effectLst/>
                          <a:latin typeface="Calibri"/>
                          <a:ea typeface="Calibri"/>
                          <a:cs typeface="Times New Roman"/>
                        </a:rPr>
                        <a:t>0.30</a:t>
                      </a:r>
                      <a:endParaRPr lang="en-US" sz="1100" dirty="0">
                        <a:effectLst/>
                        <a:latin typeface="Calibri"/>
                        <a:ea typeface="Calibri"/>
                        <a:cs typeface="Times New Roman"/>
                      </a:endParaRPr>
                    </a:p>
                  </a:txBody>
                  <a:tcPr marL="44437" marR="444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0.20</a:t>
                      </a:r>
                      <a:endParaRPr lang="en-US" sz="1100">
                        <a:effectLst/>
                        <a:latin typeface="Calibri"/>
                        <a:ea typeface="Calibri"/>
                        <a:cs typeface="Times New Roman"/>
                      </a:endParaRPr>
                    </a:p>
                  </a:txBody>
                  <a:tcPr marL="44437" marR="444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a:ea typeface="Calibri"/>
                          <a:cs typeface="Times New Roman"/>
                        </a:rPr>
                        <a:t>0.05</a:t>
                      </a:r>
                      <a:endParaRPr lang="en-US" sz="1100">
                        <a:effectLst/>
                        <a:latin typeface="Calibri"/>
                        <a:ea typeface="Calibri"/>
                        <a:cs typeface="Times New Roman"/>
                      </a:endParaRPr>
                    </a:p>
                  </a:txBody>
                  <a:tcPr marL="44437" marR="44437"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b="1" dirty="0">
                          <a:effectLst/>
                          <a:latin typeface="Calibri"/>
                          <a:ea typeface="Calibri"/>
                          <a:cs typeface="Times New Roman"/>
                        </a:rPr>
                        <a:t>0.21</a:t>
                      </a:r>
                      <a:endParaRPr lang="en-US" sz="1100" dirty="0">
                        <a:effectLst/>
                        <a:latin typeface="Calibri"/>
                        <a:ea typeface="Calibri"/>
                        <a:cs typeface="Times New Roman"/>
                      </a:endParaRPr>
                    </a:p>
                  </a:txBody>
                  <a:tcPr marL="44437" marR="44437"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FFCC"/>
                    </a:solidFill>
                  </a:tcPr>
                </a:tc>
                <a:extLst>
                  <a:ext uri="{0D108BD9-81ED-4DB2-BD59-A6C34878D82A}">
                    <a16:rowId xmlns:a16="http://schemas.microsoft.com/office/drawing/2014/main" val="10004"/>
                  </a:ext>
                </a:extLst>
              </a:tr>
            </a:tbl>
          </a:graphicData>
        </a:graphic>
      </p:graphicFrame>
      <p:sp>
        <p:nvSpPr>
          <p:cNvPr id="18"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2750234" y="470907"/>
            <a:ext cx="6421438" cy="649326"/>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a:t>
            </a:r>
            <a:r>
              <a:rPr lang="it-IT" altLang="it-IT" dirty="0" err="1">
                <a:ea typeface="Calibri" panose="020F0502020204030204" pitchFamily="34" charset="0"/>
                <a:cs typeface="Times New Roman" panose="02020603050405020304" pitchFamily="18" charset="0"/>
              </a:rPr>
              <a:t>results</a:t>
            </a:r>
            <a:r>
              <a:rPr lang="it-IT" altLang="it-IT" dirty="0">
                <a:ea typeface="Calibri" panose="020F0502020204030204" pitchFamily="34" charset="0"/>
                <a:cs typeface="Times New Roman" panose="02020603050405020304" pitchFamily="18" charset="0"/>
              </a:rPr>
              <a:t> H10</a:t>
            </a:r>
          </a:p>
        </p:txBody>
      </p:sp>
    </p:spTree>
    <p:extLst>
      <p:ext uri="{BB962C8B-B14F-4D97-AF65-F5344CB8AC3E}">
        <p14:creationId xmlns:p14="http://schemas.microsoft.com/office/powerpoint/2010/main" val="34826888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5363"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5364"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5365"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5366"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5367"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5368"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5369"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5370"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5372"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15373" name="Rettangolo 1"/>
          <p:cNvSpPr>
            <a:spLocks noChangeArrowheads="1"/>
          </p:cNvSpPr>
          <p:nvPr/>
        </p:nvSpPr>
        <p:spPr bwMode="auto">
          <a:xfrm>
            <a:off x="2135188" y="2205039"/>
            <a:ext cx="8064500"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it-IT" dirty="0"/>
              <a:t>Problems arise in H10 if snow is </a:t>
            </a:r>
            <a:r>
              <a:rPr lang="en-US" altLang="it-IT" dirty="0" err="1"/>
              <a:t>scarse</a:t>
            </a:r>
            <a:r>
              <a:rPr lang="en-US" altLang="it-IT" dirty="0"/>
              <a:t> and snow cover is not homogeneous in space and time, as was in winter 2019/20 in central Europe.</a:t>
            </a:r>
          </a:p>
          <a:p>
            <a:endParaRPr lang="en-US" altLang="it-IT" dirty="0"/>
          </a:p>
          <a:p>
            <a:pPr eaLnBrk="1" hangingPunct="1"/>
            <a:endParaRPr lang="en-US" altLang="it-IT" u="sng" dirty="0"/>
          </a:p>
          <a:p>
            <a:pPr eaLnBrk="1" hangingPunct="1"/>
            <a:r>
              <a:rPr lang="en-US" altLang="it-IT" u="sng" dirty="0"/>
              <a:t>H 34: full disk extension of H10 (to </a:t>
            </a:r>
            <a:r>
              <a:rPr lang="en-US" altLang="it-IT" u="sng" dirty="0" err="1"/>
              <a:t>superseed</a:t>
            </a:r>
            <a:r>
              <a:rPr lang="en-US" altLang="it-IT" u="sng" dirty="0"/>
              <a:t> H10)</a:t>
            </a:r>
            <a:endParaRPr lang="it-IT" altLang="it-IT" dirty="0"/>
          </a:p>
          <a:p>
            <a:pPr eaLnBrk="1" hangingPunct="1"/>
            <a:r>
              <a:rPr lang="en-US" altLang="it-IT" dirty="0"/>
              <a:t>validation strategy as in H10 is used, with ground data of the same countries.</a:t>
            </a:r>
            <a:endParaRPr lang="it-IT" altLang="it-IT" dirty="0"/>
          </a:p>
          <a:p>
            <a:pPr eaLnBrk="1" hangingPunct="1"/>
            <a:r>
              <a:rPr lang="en-US" altLang="it-IT" dirty="0"/>
              <a:t>For extra H-SAF areas a new validation scheme using Sentinel2 data with European and extra-European target areas is used (CIMA).</a:t>
            </a:r>
          </a:p>
          <a:p>
            <a:pPr eaLnBrk="1" hangingPunct="1"/>
            <a:endParaRPr lang="en-US" altLang="it-IT" dirty="0"/>
          </a:p>
          <a:p>
            <a:pPr eaLnBrk="1" hangingPunct="1"/>
            <a:r>
              <a:rPr lang="en-US" altLang="it-IT" u="sng" dirty="0"/>
              <a:t>H32: hemispherical Snow Detection Product ex L-SAF</a:t>
            </a:r>
          </a:p>
          <a:p>
            <a:pPr eaLnBrk="1" hangingPunct="1"/>
            <a:r>
              <a:rPr lang="en-US" altLang="it-IT" dirty="0"/>
              <a:t>Same strategy as in H34, with ground data over Europe and Satellite data (CIMA) over extra-European areas. Results are very good (High resolution)</a:t>
            </a:r>
          </a:p>
          <a:p>
            <a:pPr eaLnBrk="1" hangingPunct="1">
              <a:buFont typeface="Times New Roman" panose="02020603050405020304" pitchFamily="18" charset="0"/>
              <a:buNone/>
            </a:pPr>
            <a:endParaRPr lang="en-US" altLang="it-IT" sz="1400" u="sng" dirty="0"/>
          </a:p>
        </p:txBody>
      </p:sp>
      <p:sp>
        <p:nvSpPr>
          <p:cNvPr id="14"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2956719" y="517486"/>
            <a:ext cx="6421438" cy="649326"/>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H10 </a:t>
            </a:r>
            <a:r>
              <a:rPr lang="it-IT" altLang="it-IT" dirty="0" err="1">
                <a:ea typeface="Calibri" panose="020F0502020204030204" pitchFamily="34" charset="0"/>
                <a:cs typeface="Times New Roman" panose="02020603050405020304" pitchFamily="18" charset="0"/>
              </a:rPr>
              <a:t>discussion</a:t>
            </a:r>
            <a:endParaRPr lang="it-IT" altLang="it-IT"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9717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6387"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6388"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6389"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6390"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6391"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6392"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6393"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6394"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6396"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16400" name="Rettangolo 2"/>
          <p:cNvSpPr>
            <a:spLocks noChangeArrowheads="1"/>
          </p:cNvSpPr>
          <p:nvPr/>
        </p:nvSpPr>
        <p:spPr bwMode="auto">
          <a:xfrm>
            <a:off x="2212976" y="4835093"/>
            <a:ext cx="7764462" cy="15388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a:lnSpc>
                <a:spcPct val="120000"/>
              </a:lnSpc>
              <a:spcBef>
                <a:spcPts val="300"/>
              </a:spcBef>
              <a:spcAft>
                <a:spcPts val="300"/>
              </a:spcAft>
            </a:pPr>
            <a:r>
              <a:rPr lang="en-US" altLang="en-US" sz="1400" dirty="0">
                <a:cs typeface="Times New Roman" panose="02020603050405020304" pitchFamily="18" charset="0"/>
              </a:rPr>
              <a:t>H11 is validated with a temperature proxy – so no measure about wetness of snow is made.</a:t>
            </a:r>
          </a:p>
          <a:p>
            <a:pPr algn="just">
              <a:lnSpc>
                <a:spcPct val="120000"/>
              </a:lnSpc>
              <a:spcBef>
                <a:spcPts val="300"/>
              </a:spcBef>
              <a:spcAft>
                <a:spcPts val="300"/>
              </a:spcAft>
            </a:pPr>
            <a:r>
              <a:rPr lang="en-US" altLang="en-US" sz="1400" dirty="0">
                <a:cs typeface="Times New Roman" panose="02020603050405020304" pitchFamily="18" charset="0"/>
              </a:rPr>
              <a:t>In areas where there is a homogenous and stable snow cover product H11 can be considered reliable.</a:t>
            </a:r>
          </a:p>
          <a:p>
            <a:pPr algn="just">
              <a:lnSpc>
                <a:spcPct val="120000"/>
              </a:lnSpc>
              <a:spcBef>
                <a:spcPts val="300"/>
              </a:spcBef>
              <a:spcAft>
                <a:spcPts val="300"/>
              </a:spcAft>
            </a:pPr>
            <a:r>
              <a:rPr lang="en-US" altLang="en-US" sz="1400" dirty="0">
                <a:cs typeface="Times New Roman" panose="02020603050405020304" pitchFamily="18" charset="0"/>
              </a:rPr>
              <a:t>If a clear snow melting period - that is areas with snow cover going from dry to wet in H11 - is detected by the product, the data is valuable and usable for those hydrological applications, in which snow melting is an important factor. </a:t>
            </a:r>
          </a:p>
        </p:txBody>
      </p:sp>
      <p:graphicFrame>
        <p:nvGraphicFramePr>
          <p:cNvPr id="5" name="Tabella 4"/>
          <p:cNvGraphicFramePr>
            <a:graphicFrameLocks noGrp="1"/>
          </p:cNvGraphicFramePr>
          <p:nvPr>
            <p:extLst>
              <p:ext uri="{D42A27DB-BD31-4B8C-83A1-F6EECF244321}">
                <p14:modId xmlns:p14="http://schemas.microsoft.com/office/powerpoint/2010/main" val="820807874"/>
              </p:ext>
            </p:extLst>
          </p:nvPr>
        </p:nvGraphicFramePr>
        <p:xfrm>
          <a:off x="944951" y="1719283"/>
          <a:ext cx="3567597" cy="1316218"/>
        </p:xfrm>
        <a:graphic>
          <a:graphicData uri="http://schemas.openxmlformats.org/drawingml/2006/table">
            <a:tbl>
              <a:tblPr/>
              <a:tblGrid>
                <a:gridCol w="957221">
                  <a:extLst>
                    <a:ext uri="{9D8B030D-6E8A-4147-A177-3AD203B41FA5}">
                      <a16:colId xmlns:a16="http://schemas.microsoft.com/office/drawing/2014/main" val="1941643808"/>
                    </a:ext>
                  </a:extLst>
                </a:gridCol>
                <a:gridCol w="738963">
                  <a:extLst>
                    <a:ext uri="{9D8B030D-6E8A-4147-A177-3AD203B41FA5}">
                      <a16:colId xmlns:a16="http://schemas.microsoft.com/office/drawing/2014/main" val="847633688"/>
                    </a:ext>
                  </a:extLst>
                </a:gridCol>
                <a:gridCol w="884260">
                  <a:extLst>
                    <a:ext uri="{9D8B030D-6E8A-4147-A177-3AD203B41FA5}">
                      <a16:colId xmlns:a16="http://schemas.microsoft.com/office/drawing/2014/main" val="2882856042"/>
                    </a:ext>
                  </a:extLst>
                </a:gridCol>
                <a:gridCol w="987153">
                  <a:extLst>
                    <a:ext uri="{9D8B030D-6E8A-4147-A177-3AD203B41FA5}">
                      <a16:colId xmlns:a16="http://schemas.microsoft.com/office/drawing/2014/main" val="2869049679"/>
                    </a:ext>
                  </a:extLst>
                </a:gridCol>
              </a:tblGrid>
              <a:tr h="282191">
                <a:tc gridSpan="4">
                  <a:txBody>
                    <a:bodyPr/>
                    <a:lstStyle/>
                    <a:p>
                      <a:pPr algn="ctr">
                        <a:lnSpc>
                          <a:spcPct val="120000"/>
                        </a:lnSpc>
                        <a:spcBef>
                          <a:spcPts val="300"/>
                        </a:spcBef>
                        <a:spcAft>
                          <a:spcPts val="0"/>
                        </a:spcAft>
                      </a:pPr>
                      <a:r>
                        <a:rPr lang="en-GB" sz="1200" dirty="0">
                          <a:effectLst/>
                          <a:latin typeface="Calibri" panose="020F0502020204030204" pitchFamily="34" charset="0"/>
                          <a:ea typeface="Times New Roman" panose="02020603050405020304" pitchFamily="18" charset="0"/>
                          <a:cs typeface="Times New Roman" panose="02020603050405020304" pitchFamily="18" charset="0"/>
                        </a:rPr>
                        <a:t>H-SAF  Accuracy requirements for H11</a:t>
                      </a:r>
                      <a:endParaRPr lang="it-IT"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089942401"/>
                  </a:ext>
                </a:extLst>
              </a:tr>
              <a:tr h="282191">
                <a:tc gridSpan="4">
                  <a:txBody>
                    <a:bodyPr/>
                    <a:lstStyle/>
                    <a:p>
                      <a:pPr algn="ctr">
                        <a:lnSpc>
                          <a:spcPct val="120000"/>
                        </a:lnSpc>
                        <a:spcBef>
                          <a:spcPts val="300"/>
                        </a:spcBef>
                        <a:spcAft>
                          <a:spcPts val="0"/>
                        </a:spcAft>
                      </a:pPr>
                      <a:r>
                        <a:rPr lang="en-GB" sz="1200" dirty="0">
                          <a:effectLst/>
                          <a:latin typeface="Calibri" panose="020F0502020204030204" pitchFamily="34" charset="0"/>
                          <a:ea typeface="Times New Roman" panose="02020603050405020304" pitchFamily="18" charset="0"/>
                          <a:cs typeface="Times New Roman" panose="02020603050405020304" pitchFamily="18" charset="0"/>
                        </a:rPr>
                        <a:t>Product  requirements</a:t>
                      </a:r>
                      <a:endParaRPr lang="it-IT"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067157343"/>
                  </a:ext>
                </a:extLst>
              </a:tr>
              <a:tr h="312924">
                <a:tc>
                  <a:txBody>
                    <a:bodyPr/>
                    <a:lstStyle/>
                    <a:p>
                      <a:pPr algn="just">
                        <a:lnSpc>
                          <a:spcPct val="120000"/>
                        </a:lnSpc>
                        <a:spcBef>
                          <a:spcPts val="300"/>
                        </a:spcBef>
                        <a:spcAft>
                          <a:spcPts val="0"/>
                        </a:spcAft>
                      </a:pPr>
                      <a:r>
                        <a:rPr lang="en-GB" sz="1200">
                          <a:effectLst/>
                          <a:latin typeface="Calibri" panose="020F0502020204030204" pitchFamily="34" charset="0"/>
                          <a:ea typeface="Times New Roman" panose="02020603050405020304" pitchFamily="18" charset="0"/>
                          <a:cs typeface="Times New Roman" panose="02020603050405020304" pitchFamily="18" charset="0"/>
                        </a:rPr>
                        <a:t>Score</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0"/>
                        </a:spcAft>
                      </a:pPr>
                      <a:r>
                        <a:rPr lang="en-GB" sz="1200">
                          <a:effectLst/>
                          <a:latin typeface="Calibri" panose="020F0502020204030204" pitchFamily="34" charset="0"/>
                          <a:ea typeface="Times New Roman" panose="02020603050405020304" pitchFamily="18" charset="0"/>
                          <a:cs typeface="Times New Roman" panose="02020603050405020304" pitchFamily="18" charset="0"/>
                        </a:rPr>
                        <a:t>threshold</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0"/>
                        </a:spcAft>
                      </a:pPr>
                      <a:r>
                        <a:rPr lang="en-GB" sz="1200" dirty="0">
                          <a:effectLst/>
                          <a:latin typeface="Calibri" panose="020F0502020204030204" pitchFamily="34" charset="0"/>
                          <a:ea typeface="Times New Roman" panose="02020603050405020304" pitchFamily="18" charset="0"/>
                          <a:cs typeface="Times New Roman" panose="02020603050405020304" pitchFamily="18" charset="0"/>
                        </a:rPr>
                        <a:t>target</a:t>
                      </a:r>
                      <a:endParaRPr lang="it-IT"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0"/>
                        </a:spcAft>
                      </a:pPr>
                      <a:r>
                        <a:rPr lang="en-GB" sz="1200" dirty="0">
                          <a:effectLst/>
                          <a:latin typeface="Calibri" panose="020F0502020204030204" pitchFamily="34" charset="0"/>
                          <a:ea typeface="Times New Roman" panose="02020603050405020304" pitchFamily="18" charset="0"/>
                          <a:cs typeface="Times New Roman" panose="02020603050405020304" pitchFamily="18" charset="0"/>
                        </a:rPr>
                        <a:t>optimal</a:t>
                      </a:r>
                      <a:endParaRPr lang="it-IT"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47840941"/>
                  </a:ext>
                </a:extLst>
              </a:tr>
              <a:tr h="193119">
                <a:tc>
                  <a:txBody>
                    <a:bodyPr/>
                    <a:lstStyle/>
                    <a:p>
                      <a:pPr algn="just">
                        <a:lnSpc>
                          <a:spcPct val="120000"/>
                        </a:lnSpc>
                        <a:spcBef>
                          <a:spcPts val="300"/>
                        </a:spcBef>
                        <a:spcAft>
                          <a:spcPts val="0"/>
                        </a:spcAft>
                      </a:pPr>
                      <a:r>
                        <a:rPr lang="en-GB" sz="1200">
                          <a:effectLst/>
                          <a:latin typeface="Calibri" panose="020F0502020204030204" pitchFamily="34" charset="0"/>
                          <a:ea typeface="Times New Roman" panose="02020603050405020304" pitchFamily="18" charset="0"/>
                          <a:cs typeface="Times New Roman" panose="02020603050405020304" pitchFamily="18" charset="0"/>
                        </a:rPr>
                        <a:t>POD</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0"/>
                        </a:spcAft>
                      </a:pPr>
                      <a:r>
                        <a:rPr lang="en-GB" sz="1200" dirty="0">
                          <a:effectLst/>
                          <a:latin typeface="Calibri" panose="020F0502020204030204" pitchFamily="34" charset="0"/>
                          <a:ea typeface="Times New Roman" panose="02020603050405020304" pitchFamily="18" charset="0"/>
                          <a:cs typeface="Times New Roman" panose="02020603050405020304" pitchFamily="18" charset="0"/>
                        </a:rPr>
                        <a:t>0.60</a:t>
                      </a:r>
                      <a:endParaRPr lang="it-IT"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0"/>
                        </a:spcAft>
                      </a:pPr>
                      <a:r>
                        <a:rPr lang="en-GB" sz="1200">
                          <a:effectLst/>
                          <a:latin typeface="Calibri" panose="020F0502020204030204" pitchFamily="34" charset="0"/>
                          <a:ea typeface="Times New Roman" panose="02020603050405020304" pitchFamily="18" charset="0"/>
                          <a:cs typeface="Times New Roman" panose="02020603050405020304" pitchFamily="18" charset="0"/>
                        </a:rPr>
                        <a:t>0.80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0"/>
                        </a:spcAft>
                      </a:pPr>
                      <a:r>
                        <a:rPr lang="en-GB" sz="1200">
                          <a:effectLst/>
                          <a:latin typeface="Calibri" panose="020F0502020204030204" pitchFamily="34" charset="0"/>
                          <a:ea typeface="Times New Roman" panose="02020603050405020304" pitchFamily="18" charset="0"/>
                          <a:cs typeface="Times New Roman" panose="02020603050405020304" pitchFamily="18" charset="0"/>
                        </a:rPr>
                        <a:t>0.90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4862915"/>
                  </a:ext>
                </a:extLst>
              </a:tr>
              <a:tr h="193119">
                <a:tc>
                  <a:txBody>
                    <a:bodyPr/>
                    <a:lstStyle/>
                    <a:p>
                      <a:pPr algn="just">
                        <a:lnSpc>
                          <a:spcPct val="120000"/>
                        </a:lnSpc>
                        <a:spcBef>
                          <a:spcPts val="300"/>
                        </a:spcBef>
                        <a:spcAft>
                          <a:spcPts val="0"/>
                        </a:spcAft>
                      </a:pPr>
                      <a:r>
                        <a:rPr lang="en-GB" sz="1200">
                          <a:effectLst/>
                          <a:latin typeface="Calibri" panose="020F0502020204030204" pitchFamily="34" charset="0"/>
                          <a:ea typeface="Times New Roman" panose="02020603050405020304" pitchFamily="18" charset="0"/>
                          <a:cs typeface="Times New Roman" panose="02020603050405020304" pitchFamily="18" charset="0"/>
                        </a:rPr>
                        <a:t>FAR</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0"/>
                        </a:spcAft>
                      </a:pPr>
                      <a:r>
                        <a:rPr lang="en-GB" sz="1200">
                          <a:effectLst/>
                          <a:latin typeface="Calibri" panose="020F0502020204030204" pitchFamily="34" charset="0"/>
                          <a:ea typeface="Times New Roman" panose="02020603050405020304" pitchFamily="18" charset="0"/>
                          <a:cs typeface="Times New Roman" panose="02020603050405020304" pitchFamily="18" charset="0"/>
                        </a:rPr>
                        <a:t>0.20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0"/>
                        </a:spcAft>
                      </a:pPr>
                      <a:r>
                        <a:rPr lang="en-GB" sz="1200">
                          <a:effectLst/>
                          <a:latin typeface="Calibri" panose="020F0502020204030204" pitchFamily="34" charset="0"/>
                          <a:ea typeface="Times New Roman" panose="02020603050405020304" pitchFamily="18" charset="0"/>
                          <a:cs typeface="Times New Roman" panose="02020603050405020304" pitchFamily="18" charset="0"/>
                        </a:rPr>
                        <a:t>0.10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0"/>
                        </a:spcAft>
                      </a:pPr>
                      <a:r>
                        <a:rPr lang="en-GB" sz="1200" dirty="0">
                          <a:effectLst/>
                          <a:latin typeface="Calibri" panose="020F0502020204030204" pitchFamily="34" charset="0"/>
                          <a:ea typeface="Times New Roman" panose="02020603050405020304" pitchFamily="18" charset="0"/>
                          <a:cs typeface="Times New Roman" panose="02020603050405020304" pitchFamily="18" charset="0"/>
                        </a:rPr>
                        <a:t>0.05</a:t>
                      </a:r>
                      <a:endParaRPr lang="it-IT"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6016379"/>
                  </a:ext>
                </a:extLst>
              </a:tr>
            </a:tbl>
          </a:graphicData>
        </a:graphic>
      </p:graphicFrame>
      <p:graphicFrame>
        <p:nvGraphicFramePr>
          <p:cNvPr id="6" name="Tabella 5"/>
          <p:cNvGraphicFramePr>
            <a:graphicFrameLocks noGrp="1"/>
          </p:cNvGraphicFramePr>
          <p:nvPr>
            <p:extLst>
              <p:ext uri="{D42A27DB-BD31-4B8C-83A1-F6EECF244321}">
                <p14:modId xmlns:p14="http://schemas.microsoft.com/office/powerpoint/2010/main" val="2172237830"/>
              </p:ext>
            </p:extLst>
          </p:nvPr>
        </p:nvGraphicFramePr>
        <p:xfrm>
          <a:off x="4512548" y="3148537"/>
          <a:ext cx="6115312" cy="1521632"/>
        </p:xfrm>
        <a:graphic>
          <a:graphicData uri="http://schemas.openxmlformats.org/drawingml/2006/table">
            <a:tbl>
              <a:tblPr firstRow="1" firstCol="1" bandRow="1"/>
              <a:tblGrid>
                <a:gridCol w="1138569">
                  <a:extLst>
                    <a:ext uri="{9D8B030D-6E8A-4147-A177-3AD203B41FA5}">
                      <a16:colId xmlns:a16="http://schemas.microsoft.com/office/drawing/2014/main" val="186279867"/>
                    </a:ext>
                  </a:extLst>
                </a:gridCol>
                <a:gridCol w="527103">
                  <a:extLst>
                    <a:ext uri="{9D8B030D-6E8A-4147-A177-3AD203B41FA5}">
                      <a16:colId xmlns:a16="http://schemas.microsoft.com/office/drawing/2014/main" val="772596153"/>
                    </a:ext>
                  </a:extLst>
                </a:gridCol>
                <a:gridCol w="555878">
                  <a:extLst>
                    <a:ext uri="{9D8B030D-6E8A-4147-A177-3AD203B41FA5}">
                      <a16:colId xmlns:a16="http://schemas.microsoft.com/office/drawing/2014/main" val="1732191880"/>
                    </a:ext>
                  </a:extLst>
                </a:gridCol>
                <a:gridCol w="525795">
                  <a:extLst>
                    <a:ext uri="{9D8B030D-6E8A-4147-A177-3AD203B41FA5}">
                      <a16:colId xmlns:a16="http://schemas.microsoft.com/office/drawing/2014/main" val="3824176255"/>
                    </a:ext>
                  </a:extLst>
                </a:gridCol>
                <a:gridCol w="555878">
                  <a:extLst>
                    <a:ext uri="{9D8B030D-6E8A-4147-A177-3AD203B41FA5}">
                      <a16:colId xmlns:a16="http://schemas.microsoft.com/office/drawing/2014/main" val="3434144374"/>
                    </a:ext>
                  </a:extLst>
                </a:gridCol>
                <a:gridCol w="556532">
                  <a:extLst>
                    <a:ext uri="{9D8B030D-6E8A-4147-A177-3AD203B41FA5}">
                      <a16:colId xmlns:a16="http://schemas.microsoft.com/office/drawing/2014/main" val="2845893759"/>
                    </a:ext>
                  </a:extLst>
                </a:gridCol>
                <a:gridCol w="586615">
                  <a:extLst>
                    <a:ext uri="{9D8B030D-6E8A-4147-A177-3AD203B41FA5}">
                      <a16:colId xmlns:a16="http://schemas.microsoft.com/office/drawing/2014/main" val="3319232344"/>
                    </a:ext>
                  </a:extLst>
                </a:gridCol>
                <a:gridCol w="556532">
                  <a:extLst>
                    <a:ext uri="{9D8B030D-6E8A-4147-A177-3AD203B41FA5}">
                      <a16:colId xmlns:a16="http://schemas.microsoft.com/office/drawing/2014/main" val="55899702"/>
                    </a:ext>
                  </a:extLst>
                </a:gridCol>
                <a:gridCol w="648742">
                  <a:extLst>
                    <a:ext uri="{9D8B030D-6E8A-4147-A177-3AD203B41FA5}">
                      <a16:colId xmlns:a16="http://schemas.microsoft.com/office/drawing/2014/main" val="4048062507"/>
                    </a:ext>
                  </a:extLst>
                </a:gridCol>
                <a:gridCol w="463668">
                  <a:extLst>
                    <a:ext uri="{9D8B030D-6E8A-4147-A177-3AD203B41FA5}">
                      <a16:colId xmlns:a16="http://schemas.microsoft.com/office/drawing/2014/main" val="4266171452"/>
                    </a:ext>
                  </a:extLst>
                </a:gridCol>
              </a:tblGrid>
              <a:tr h="217376">
                <a:tc>
                  <a:txBody>
                    <a:bodyPr/>
                    <a:lstStyle/>
                    <a:p>
                      <a:pPr algn="l">
                        <a:lnSpc>
                          <a:spcPct val="120000"/>
                        </a:lnSpc>
                        <a:spcBef>
                          <a:spcPts val="300"/>
                        </a:spcBef>
                        <a:spcAft>
                          <a:spcPts val="0"/>
                        </a:spcAft>
                      </a:pPr>
                      <a:r>
                        <a:rPr lang="en-GB" sz="1100" b="1">
                          <a:effectLst/>
                          <a:latin typeface="Calibri" panose="020F0502020204030204" pitchFamily="34" charset="0"/>
                          <a:ea typeface="Times New Roman" panose="02020603050405020304" pitchFamily="18" charset="0"/>
                          <a:cs typeface="Arial" panose="020B0604020202020204" pitchFamily="34" charset="0"/>
                        </a:rPr>
                        <a:t>Finland</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Arial" panose="020B0604020202020204" pitchFamily="34" charset="0"/>
                        </a:rPr>
                        <a:t>ott-19</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Arial" panose="020B0604020202020204" pitchFamily="34" charset="0"/>
                        </a:rPr>
                        <a:t>nov-19</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Arial" panose="020B0604020202020204" pitchFamily="34" charset="0"/>
                        </a:rPr>
                        <a:t>dic-19</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Arial" panose="020B0604020202020204" pitchFamily="34" charset="0"/>
                        </a:rPr>
                        <a:t>gen-20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Arial" panose="020B0604020202020204" pitchFamily="34" charset="0"/>
                        </a:rPr>
                        <a:t>feb-20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Arial" panose="020B0604020202020204" pitchFamily="34" charset="0"/>
                        </a:rPr>
                        <a:t>mar-20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Arial" panose="020B0604020202020204" pitchFamily="34" charset="0"/>
                        </a:rPr>
                        <a:t>apr-20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Arial" panose="020B0604020202020204" pitchFamily="34" charset="0"/>
                        </a:rPr>
                        <a:t>mag-20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Arial" panose="020B0604020202020204" pitchFamily="34" charset="0"/>
                        </a:rPr>
                        <a:t>Total</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58983716"/>
                  </a:ext>
                </a:extLst>
              </a:tr>
              <a:tr h="217376">
                <a:tc>
                  <a:txBody>
                    <a:bodyPr/>
                    <a:lstStyle/>
                    <a:p>
                      <a:pPr algn="l">
                        <a:lnSpc>
                          <a:spcPct val="120000"/>
                        </a:lnSpc>
                        <a:spcBef>
                          <a:spcPts val="300"/>
                        </a:spcBef>
                        <a:spcAft>
                          <a:spcPts val="0"/>
                        </a:spcAft>
                      </a:pPr>
                      <a:r>
                        <a:rPr lang="en-GB" sz="1100" b="1">
                          <a:effectLst/>
                          <a:latin typeface="Calibri" panose="020F0502020204030204" pitchFamily="34" charset="0"/>
                          <a:ea typeface="Times New Roman" panose="02020603050405020304" pitchFamily="18" charset="0"/>
                          <a:cs typeface="Arial" panose="020B0604020202020204" pitchFamily="34" charset="0"/>
                        </a:rPr>
                        <a:t>numbers of obs</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121</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248</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516</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342</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367</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465</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323</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261</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2643</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3378916"/>
                  </a:ext>
                </a:extLst>
              </a:tr>
              <a:tr h="217376">
                <a:tc>
                  <a:txBody>
                    <a:bodyPr/>
                    <a:lstStyle/>
                    <a:p>
                      <a:pPr algn="l">
                        <a:lnSpc>
                          <a:spcPct val="120000"/>
                        </a:lnSpc>
                        <a:spcBef>
                          <a:spcPts val="300"/>
                        </a:spcBef>
                        <a:spcAft>
                          <a:spcPts val="0"/>
                        </a:spcAft>
                      </a:pPr>
                      <a:r>
                        <a:rPr lang="en-GB" sz="1100" b="1">
                          <a:effectLst/>
                          <a:latin typeface="Calibri" panose="020F0502020204030204" pitchFamily="34" charset="0"/>
                          <a:ea typeface="Times New Roman" panose="02020603050405020304" pitchFamily="18" charset="0"/>
                          <a:cs typeface="Arial" panose="020B0604020202020204" pitchFamily="34" charset="0"/>
                        </a:rPr>
                        <a:t>pod</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0.90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0.99</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1.00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1.00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0.93</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0.81</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0.74</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0.24</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0.87</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875554448"/>
                  </a:ext>
                </a:extLst>
              </a:tr>
              <a:tr h="217376">
                <a:tc>
                  <a:txBody>
                    <a:bodyPr/>
                    <a:lstStyle/>
                    <a:p>
                      <a:pPr algn="l">
                        <a:lnSpc>
                          <a:spcPct val="120000"/>
                        </a:lnSpc>
                        <a:spcBef>
                          <a:spcPts val="300"/>
                        </a:spcBef>
                        <a:spcAft>
                          <a:spcPts val="0"/>
                        </a:spcAft>
                      </a:pPr>
                      <a:r>
                        <a:rPr lang="en-GB" sz="1100" b="1">
                          <a:effectLst/>
                          <a:latin typeface="Calibri" panose="020F0502020204030204" pitchFamily="34" charset="0"/>
                          <a:ea typeface="Times New Roman" panose="02020603050405020304" pitchFamily="18" charset="0"/>
                          <a:cs typeface="Arial" panose="020B0604020202020204" pitchFamily="34" charset="0"/>
                        </a:rPr>
                        <a:t>far</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0.71</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0.11</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0.19</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0.13</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dirty="0">
                          <a:effectLst/>
                          <a:latin typeface="Arial" panose="020B0604020202020204" pitchFamily="34" charset="0"/>
                          <a:ea typeface="Times New Roman" panose="02020603050405020304" pitchFamily="18" charset="0"/>
                          <a:cs typeface="Times New Roman" panose="02020603050405020304" pitchFamily="18" charset="0"/>
                        </a:rPr>
                        <a:t>0.02</a:t>
                      </a:r>
                      <a:endParaRPr lang="it-IT"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0.12</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0.10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0.23</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b="1">
                          <a:effectLst/>
                          <a:latin typeface="Arial" panose="020B0604020202020204" pitchFamily="34" charset="0"/>
                          <a:ea typeface="Times New Roman" panose="02020603050405020304" pitchFamily="18" charset="0"/>
                          <a:cs typeface="Times New Roman" panose="02020603050405020304" pitchFamily="18" charset="0"/>
                        </a:rPr>
                        <a:t>0.12</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83709844"/>
                  </a:ext>
                </a:extLst>
              </a:tr>
              <a:tr h="217376">
                <a:tc>
                  <a:txBody>
                    <a:bodyPr/>
                    <a:lstStyle/>
                    <a:p>
                      <a:pPr algn="l">
                        <a:lnSpc>
                          <a:spcPct val="120000"/>
                        </a:lnSpc>
                        <a:spcBef>
                          <a:spcPts val="300"/>
                        </a:spcBef>
                        <a:spcAft>
                          <a:spcPts val="0"/>
                        </a:spcAft>
                      </a:pPr>
                      <a:r>
                        <a:rPr lang="en-GB" sz="1100" b="1" dirty="0" err="1">
                          <a:effectLst/>
                          <a:latin typeface="Calibri" panose="020F0502020204030204" pitchFamily="34" charset="0"/>
                          <a:ea typeface="Times New Roman" panose="02020603050405020304" pitchFamily="18" charset="0"/>
                          <a:cs typeface="Arial" panose="020B0604020202020204" pitchFamily="34" charset="0"/>
                        </a:rPr>
                        <a:t>csi</a:t>
                      </a:r>
                      <a:endParaRPr lang="it-IT"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0.08</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0.88</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0.81</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0.87</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0.91</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0.73</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0.69</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0.23</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0.78</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1075630"/>
                  </a:ext>
                </a:extLst>
              </a:tr>
              <a:tr h="217376">
                <a:tc>
                  <a:txBody>
                    <a:bodyPr/>
                    <a:lstStyle/>
                    <a:p>
                      <a:pPr algn="l">
                        <a:lnSpc>
                          <a:spcPct val="120000"/>
                        </a:lnSpc>
                        <a:spcBef>
                          <a:spcPts val="300"/>
                        </a:spcBef>
                        <a:spcAft>
                          <a:spcPts val="0"/>
                        </a:spcAft>
                      </a:pPr>
                      <a:r>
                        <a:rPr lang="en-GB" sz="1100" b="1">
                          <a:effectLst/>
                          <a:latin typeface="Calibri" panose="020F0502020204030204" pitchFamily="34" charset="0"/>
                          <a:ea typeface="Times New Roman" panose="02020603050405020304" pitchFamily="18" charset="0"/>
                          <a:cs typeface="Arial" panose="020B0604020202020204" pitchFamily="34" charset="0"/>
                        </a:rPr>
                        <a:t>pofd</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0.69</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1.00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1.00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1.00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0.53</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0.65</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0.49</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0.10</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0.63</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43279151"/>
                  </a:ext>
                </a:extLst>
              </a:tr>
              <a:tr h="217376">
                <a:tc>
                  <a:txBody>
                    <a:bodyPr/>
                    <a:lstStyle/>
                    <a:p>
                      <a:pPr algn="l">
                        <a:lnSpc>
                          <a:spcPct val="120000"/>
                        </a:lnSpc>
                        <a:spcBef>
                          <a:spcPts val="300"/>
                        </a:spcBef>
                        <a:spcAft>
                          <a:spcPts val="0"/>
                        </a:spcAft>
                      </a:pPr>
                      <a:r>
                        <a:rPr lang="en-GB" sz="1100" b="1">
                          <a:effectLst/>
                          <a:latin typeface="Calibri" panose="020F0502020204030204" pitchFamily="34" charset="0"/>
                          <a:ea typeface="Times New Roman" panose="02020603050405020304" pitchFamily="18" charset="0"/>
                          <a:cs typeface="Arial" panose="020B0604020202020204" pitchFamily="34" charset="0"/>
                        </a:rPr>
                        <a:t>acc</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0.99</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0.88</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0.81</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0.87</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0.91</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0.74</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0.71</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a:effectLst/>
                          <a:latin typeface="Arial" panose="020B0604020202020204" pitchFamily="34" charset="0"/>
                          <a:ea typeface="Times New Roman" panose="02020603050405020304" pitchFamily="18" charset="0"/>
                          <a:cs typeface="Times New Roman" panose="02020603050405020304" pitchFamily="18" charset="0"/>
                        </a:rPr>
                        <a:t>0.51</a:t>
                      </a:r>
                      <a:endParaRPr lang="it-IT"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GB" sz="1000" dirty="0">
                          <a:effectLst/>
                          <a:latin typeface="Arial" panose="020B0604020202020204" pitchFamily="34" charset="0"/>
                          <a:ea typeface="Times New Roman" panose="02020603050405020304" pitchFamily="18" charset="0"/>
                          <a:cs typeface="Times New Roman" panose="02020603050405020304" pitchFamily="18" charset="0"/>
                        </a:rPr>
                        <a:t>0.79</a:t>
                      </a:r>
                      <a:endParaRPr lang="it-IT"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58017907"/>
                  </a:ext>
                </a:extLst>
              </a:tr>
            </a:tbl>
          </a:graphicData>
        </a:graphic>
      </p:graphicFrame>
      <p:sp>
        <p:nvSpPr>
          <p:cNvPr id="16"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2884488" y="540016"/>
            <a:ext cx="6421438" cy="649326"/>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H11 </a:t>
            </a:r>
            <a:r>
              <a:rPr lang="it-IT" altLang="it-IT" dirty="0" err="1">
                <a:ea typeface="Calibri" panose="020F0502020204030204" pitchFamily="34" charset="0"/>
                <a:cs typeface="Times New Roman" panose="02020603050405020304" pitchFamily="18" charset="0"/>
              </a:rPr>
              <a:t>Snow</a:t>
            </a:r>
            <a:r>
              <a:rPr lang="it-IT" altLang="it-IT" dirty="0">
                <a:ea typeface="Calibri" panose="020F0502020204030204" pitchFamily="34" charset="0"/>
                <a:cs typeface="Times New Roman" panose="02020603050405020304" pitchFamily="18" charset="0"/>
              </a:rPr>
              <a:t> status (</a:t>
            </a:r>
            <a:r>
              <a:rPr lang="it-IT" altLang="it-IT" dirty="0" err="1">
                <a:ea typeface="Calibri" panose="020F0502020204030204" pitchFamily="34" charset="0"/>
                <a:cs typeface="Times New Roman" panose="02020603050405020304" pitchFamily="18" charset="0"/>
              </a:rPr>
              <a:t>wet</a:t>
            </a:r>
            <a:r>
              <a:rPr lang="it-IT" altLang="it-IT" dirty="0">
                <a:ea typeface="Calibri" panose="020F0502020204030204" pitchFamily="34" charset="0"/>
                <a:cs typeface="Times New Roman" panose="02020603050405020304" pitchFamily="18" charset="0"/>
              </a:rPr>
              <a:t>/dry)</a:t>
            </a:r>
          </a:p>
        </p:txBody>
      </p:sp>
    </p:spTree>
    <p:extLst>
      <p:ext uri="{BB962C8B-B14F-4D97-AF65-F5344CB8AC3E}">
        <p14:creationId xmlns:p14="http://schemas.microsoft.com/office/powerpoint/2010/main" val="31739676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7411"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7412"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7413"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7414"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7415"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7416"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7417"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7418"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7420" name="CasellaDiTesto 1"/>
          <p:cNvSpPr txBox="1">
            <a:spLocks noChangeArrowheads="1"/>
          </p:cNvSpPr>
          <p:nvPr/>
        </p:nvSpPr>
        <p:spPr bwMode="auto">
          <a:xfrm>
            <a:off x="2045527" y="2108124"/>
            <a:ext cx="8280400" cy="4462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Font typeface="Arial" panose="020B0604020202020204" pitchFamily="34" charset="0"/>
              <a:buChar char="•"/>
            </a:pPr>
            <a:r>
              <a:rPr lang="en-US" altLang="it-IT" sz="2400" dirty="0"/>
              <a:t>H11 is restricted to flat areas in Nordic countries. Validation only in in Finland, using same validation  with an updated validation scheme.</a:t>
            </a:r>
          </a:p>
          <a:p>
            <a:pPr marL="342900" indent="-342900">
              <a:buFont typeface="Arial" panose="020B0604020202020204" pitchFamily="34" charset="0"/>
              <a:buChar char="•"/>
            </a:pPr>
            <a:endParaRPr lang="en-US" altLang="it-IT" sz="2400" dirty="0"/>
          </a:p>
          <a:p>
            <a:pPr marL="342900" indent="-342900">
              <a:buFont typeface="Arial" panose="020B0604020202020204" pitchFamily="34" charset="0"/>
              <a:buChar char="•"/>
            </a:pPr>
            <a:r>
              <a:rPr lang="en-US" sz="2400" dirty="0"/>
              <a:t>In the mean, product H11 satisfies the requirements, with results of POD between target and optimal and FAR between threshold and target.</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Validation group strongly recommends using product H11 in Nordic areas only during the winter and if snow cover is known to be sufficiently homogenous.</a:t>
            </a:r>
          </a:p>
          <a:p>
            <a:pPr eaLnBrk="1" hangingPunct="1"/>
            <a:endParaRPr lang="en-US" altLang="it-IT" sz="2000" dirty="0"/>
          </a:p>
        </p:txBody>
      </p:sp>
      <p:sp>
        <p:nvSpPr>
          <p:cNvPr id="17421"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14"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3021807" y="578135"/>
            <a:ext cx="6421438" cy="649326"/>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H11 </a:t>
            </a:r>
            <a:r>
              <a:rPr lang="it-IT" altLang="it-IT" dirty="0" err="1">
                <a:ea typeface="Calibri" panose="020F0502020204030204" pitchFamily="34" charset="0"/>
                <a:cs typeface="Times New Roman" panose="02020603050405020304" pitchFamily="18" charset="0"/>
              </a:rPr>
              <a:t>discussion</a:t>
            </a:r>
            <a:endParaRPr lang="it-IT" altLang="it-IT"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87296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8435"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8436"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8437"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8438"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8439"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8440"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8441"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8442"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8444" name="CasellaDiTesto 1"/>
          <p:cNvSpPr txBox="1">
            <a:spLocks noChangeArrowheads="1"/>
          </p:cNvSpPr>
          <p:nvPr/>
        </p:nvSpPr>
        <p:spPr bwMode="auto">
          <a:xfrm>
            <a:off x="2153444" y="1693551"/>
            <a:ext cx="788511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it-IT" sz="2000" dirty="0"/>
              <a:t>Since 2018 new satellite-based data validation, using Sentinel 2 high resolution data (20 m) in selected target areas (mountain and flat areas).</a:t>
            </a:r>
            <a:endParaRPr lang="it-IT" altLang="it-IT" sz="2000" dirty="0"/>
          </a:p>
        </p:txBody>
      </p:sp>
      <p:sp>
        <p:nvSpPr>
          <p:cNvPr id="18445"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graphicFrame>
        <p:nvGraphicFramePr>
          <p:cNvPr id="2" name="Tabella 1"/>
          <p:cNvGraphicFramePr>
            <a:graphicFrameLocks noGrp="1"/>
          </p:cNvGraphicFramePr>
          <p:nvPr>
            <p:extLst>
              <p:ext uri="{D42A27DB-BD31-4B8C-83A1-F6EECF244321}">
                <p14:modId xmlns:p14="http://schemas.microsoft.com/office/powerpoint/2010/main" val="3990883801"/>
              </p:ext>
            </p:extLst>
          </p:nvPr>
        </p:nvGraphicFramePr>
        <p:xfrm>
          <a:off x="3276755" y="4856544"/>
          <a:ext cx="8226425" cy="210312"/>
        </p:xfrm>
        <a:graphic>
          <a:graphicData uri="http://schemas.openxmlformats.org/drawingml/2006/table">
            <a:tbl>
              <a:tblPr firstRow="1" firstCol="1" lastRow="1" lastCol="1" bandRow="1" bandCol="1"/>
              <a:tblGrid>
                <a:gridCol w="2054961">
                  <a:extLst>
                    <a:ext uri="{9D8B030D-6E8A-4147-A177-3AD203B41FA5}">
                      <a16:colId xmlns:a16="http://schemas.microsoft.com/office/drawing/2014/main" val="20000"/>
                    </a:ext>
                  </a:extLst>
                </a:gridCol>
                <a:gridCol w="2056606">
                  <a:extLst>
                    <a:ext uri="{9D8B030D-6E8A-4147-A177-3AD203B41FA5}">
                      <a16:colId xmlns:a16="http://schemas.microsoft.com/office/drawing/2014/main" val="20001"/>
                    </a:ext>
                  </a:extLst>
                </a:gridCol>
                <a:gridCol w="2058252">
                  <a:extLst>
                    <a:ext uri="{9D8B030D-6E8A-4147-A177-3AD203B41FA5}">
                      <a16:colId xmlns:a16="http://schemas.microsoft.com/office/drawing/2014/main" val="20002"/>
                    </a:ext>
                  </a:extLst>
                </a:gridCol>
                <a:gridCol w="2056606">
                  <a:extLst>
                    <a:ext uri="{9D8B030D-6E8A-4147-A177-3AD203B41FA5}">
                      <a16:colId xmlns:a16="http://schemas.microsoft.com/office/drawing/2014/main" val="20003"/>
                    </a:ext>
                  </a:extLst>
                </a:gridCol>
              </a:tblGrid>
              <a:tr h="209550">
                <a:tc>
                  <a:txBody>
                    <a:bodyPr/>
                    <a:lstStyle/>
                    <a:p>
                      <a:pPr algn="ctr">
                        <a:lnSpc>
                          <a:spcPct val="115000"/>
                        </a:lnSpc>
                        <a:spcBef>
                          <a:spcPts val="300"/>
                        </a:spcBef>
                        <a:spcAft>
                          <a:spcPts val="1000"/>
                        </a:spcAft>
                      </a:pPr>
                      <a:r>
                        <a:rPr lang="en-GB" sz="1200">
                          <a:effectLst/>
                          <a:latin typeface="Calibri"/>
                          <a:ea typeface="Calibri"/>
                          <a:cs typeface="Times New Roman"/>
                        </a:rPr>
                        <a:t>Between target and optimal</a:t>
                      </a:r>
                      <a:endParaRPr lang="en-US" sz="1200">
                        <a:effectLst/>
                        <a:latin typeface="Calibri"/>
                        <a:ea typeface="Times New Roman"/>
                        <a:cs typeface="Times New Roman"/>
                      </a:endParaRPr>
                    </a:p>
                  </a:txBody>
                  <a:tcPr marL="36195" marR="3619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FF00"/>
                    </a:solidFill>
                  </a:tcPr>
                </a:tc>
                <a:tc>
                  <a:txBody>
                    <a:bodyPr/>
                    <a:lstStyle/>
                    <a:p>
                      <a:pPr algn="ctr">
                        <a:lnSpc>
                          <a:spcPct val="115000"/>
                        </a:lnSpc>
                        <a:spcBef>
                          <a:spcPts val="300"/>
                        </a:spcBef>
                        <a:spcAft>
                          <a:spcPts val="1000"/>
                        </a:spcAft>
                      </a:pPr>
                      <a:r>
                        <a:rPr lang="en-GB" sz="1200" dirty="0">
                          <a:effectLst/>
                          <a:latin typeface="Calibri"/>
                          <a:ea typeface="Calibri"/>
                          <a:cs typeface="Times New Roman"/>
                        </a:rPr>
                        <a:t>Between threshold and target</a:t>
                      </a:r>
                      <a:endParaRPr lang="en-US" sz="1200" dirty="0">
                        <a:effectLst/>
                        <a:latin typeface="Calibri"/>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FFFF"/>
                    </a:solidFill>
                  </a:tcPr>
                </a:tc>
                <a:tc>
                  <a:txBody>
                    <a:bodyPr/>
                    <a:lstStyle/>
                    <a:p>
                      <a:pPr algn="ctr">
                        <a:lnSpc>
                          <a:spcPct val="115000"/>
                        </a:lnSpc>
                        <a:spcBef>
                          <a:spcPts val="300"/>
                        </a:spcBef>
                        <a:spcAft>
                          <a:spcPts val="1000"/>
                        </a:spcAft>
                      </a:pPr>
                      <a:r>
                        <a:rPr lang="en-GB" sz="1200">
                          <a:effectLst/>
                          <a:latin typeface="Calibri"/>
                          <a:ea typeface="Calibri"/>
                          <a:cs typeface="Times New Roman"/>
                        </a:rPr>
                        <a:t>Threshold exceeded by &lt; 50 %</a:t>
                      </a:r>
                      <a:endParaRPr lang="en-US" sz="1200">
                        <a:effectLst/>
                        <a:latin typeface="Calibri"/>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gn="ctr">
                        <a:lnSpc>
                          <a:spcPct val="115000"/>
                        </a:lnSpc>
                        <a:spcBef>
                          <a:spcPts val="300"/>
                        </a:spcBef>
                        <a:spcAft>
                          <a:spcPts val="1000"/>
                        </a:spcAft>
                      </a:pPr>
                      <a:r>
                        <a:rPr lang="en-GB" sz="1200" dirty="0">
                          <a:effectLst/>
                          <a:latin typeface="Calibri"/>
                          <a:ea typeface="Calibri"/>
                          <a:cs typeface="Times New Roman"/>
                        </a:rPr>
                        <a:t>Threshold exceeded by ≥ 50 %</a:t>
                      </a:r>
                      <a:endParaRPr lang="en-US" sz="1200" dirty="0">
                        <a:effectLst/>
                        <a:latin typeface="Calibri"/>
                        <a:ea typeface="Times New Roman"/>
                        <a:cs typeface="Times New Roman"/>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9900"/>
                    </a:solidFill>
                  </a:tcPr>
                </a:tc>
                <a:extLst>
                  <a:ext uri="{0D108BD9-81ED-4DB2-BD59-A6C34878D82A}">
                    <a16:rowId xmlns:a16="http://schemas.microsoft.com/office/drawing/2014/main" val="10000"/>
                  </a:ext>
                </a:extLst>
              </a:tr>
            </a:tbl>
          </a:graphicData>
        </a:graphic>
      </p:graphicFrame>
      <p:graphicFrame>
        <p:nvGraphicFramePr>
          <p:cNvPr id="5" name="Tabella 4"/>
          <p:cNvGraphicFramePr>
            <a:graphicFrameLocks noGrp="1"/>
          </p:cNvGraphicFramePr>
          <p:nvPr>
            <p:extLst>
              <p:ext uri="{D42A27DB-BD31-4B8C-83A1-F6EECF244321}">
                <p14:modId xmlns:p14="http://schemas.microsoft.com/office/powerpoint/2010/main" val="914703109"/>
              </p:ext>
            </p:extLst>
          </p:nvPr>
        </p:nvGraphicFramePr>
        <p:xfrm>
          <a:off x="4209052" y="5390190"/>
          <a:ext cx="6361830" cy="694776"/>
        </p:xfrm>
        <a:graphic>
          <a:graphicData uri="http://schemas.openxmlformats.org/drawingml/2006/table">
            <a:tbl>
              <a:tblPr firstRow="1" firstCol="1" bandRow="1"/>
              <a:tblGrid>
                <a:gridCol w="1277014">
                  <a:extLst>
                    <a:ext uri="{9D8B030D-6E8A-4147-A177-3AD203B41FA5}">
                      <a16:colId xmlns:a16="http://schemas.microsoft.com/office/drawing/2014/main" val="20000"/>
                    </a:ext>
                  </a:extLst>
                </a:gridCol>
                <a:gridCol w="1271204">
                  <a:extLst>
                    <a:ext uri="{9D8B030D-6E8A-4147-A177-3AD203B41FA5}">
                      <a16:colId xmlns:a16="http://schemas.microsoft.com/office/drawing/2014/main" val="20001"/>
                    </a:ext>
                  </a:extLst>
                </a:gridCol>
                <a:gridCol w="1324144">
                  <a:extLst>
                    <a:ext uri="{9D8B030D-6E8A-4147-A177-3AD203B41FA5}">
                      <a16:colId xmlns:a16="http://schemas.microsoft.com/office/drawing/2014/main" val="20002"/>
                    </a:ext>
                  </a:extLst>
                </a:gridCol>
                <a:gridCol w="1324144">
                  <a:extLst>
                    <a:ext uri="{9D8B030D-6E8A-4147-A177-3AD203B41FA5}">
                      <a16:colId xmlns:a16="http://schemas.microsoft.com/office/drawing/2014/main" val="20003"/>
                    </a:ext>
                  </a:extLst>
                </a:gridCol>
                <a:gridCol w="1165324">
                  <a:extLst>
                    <a:ext uri="{9D8B030D-6E8A-4147-A177-3AD203B41FA5}">
                      <a16:colId xmlns:a16="http://schemas.microsoft.com/office/drawing/2014/main" val="20004"/>
                    </a:ext>
                  </a:extLst>
                </a:gridCol>
              </a:tblGrid>
              <a:tr h="347613">
                <a:tc>
                  <a:txBody>
                    <a:bodyPr/>
                    <a:lstStyle/>
                    <a:p>
                      <a:pPr algn="ctr">
                        <a:lnSpc>
                          <a:spcPct val="115000"/>
                        </a:lnSpc>
                        <a:spcBef>
                          <a:spcPts val="300"/>
                        </a:spcBef>
                        <a:spcAft>
                          <a:spcPts val="300"/>
                        </a:spcAft>
                      </a:pPr>
                      <a:r>
                        <a:rPr lang="en-GB" sz="1200" b="1">
                          <a:effectLst/>
                          <a:latin typeface="Calibri"/>
                          <a:ea typeface="Times New Roman"/>
                          <a:cs typeface="Times New Roman"/>
                        </a:rPr>
                        <a:t>Scores</a:t>
                      </a:r>
                      <a:endParaRPr lang="en-US" sz="1200">
                        <a:effectLst/>
                        <a:latin typeface="Calibri"/>
                        <a:ea typeface="Times New Roman"/>
                        <a:cs typeface="Times New Roman"/>
                      </a:endParaRPr>
                    </a:p>
                  </a:txBody>
                  <a:tcPr marL="68587" marR="6858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300"/>
                        </a:spcBef>
                        <a:spcAft>
                          <a:spcPts val="300"/>
                        </a:spcAft>
                      </a:pPr>
                      <a:r>
                        <a:rPr lang="en-GB" sz="1200" b="1">
                          <a:effectLst/>
                          <a:latin typeface="Calibri"/>
                          <a:ea typeface="Times New Roman"/>
                          <a:cs typeface="Times New Roman"/>
                        </a:rPr>
                        <a:t>Aosta Valley</a:t>
                      </a:r>
                      <a:endParaRPr lang="en-US" sz="1200">
                        <a:effectLst/>
                        <a:latin typeface="Calibri"/>
                        <a:ea typeface="Times New Roman"/>
                        <a:cs typeface="Times New Roman"/>
                      </a:endParaRPr>
                    </a:p>
                  </a:txBody>
                  <a:tcPr marL="68587" marR="6858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300"/>
                        </a:spcBef>
                        <a:spcAft>
                          <a:spcPts val="300"/>
                        </a:spcAft>
                      </a:pPr>
                      <a:r>
                        <a:rPr lang="en-GB" sz="1200" b="1">
                          <a:effectLst/>
                          <a:latin typeface="Calibri"/>
                          <a:ea typeface="Times New Roman"/>
                          <a:cs typeface="Times New Roman"/>
                        </a:rPr>
                        <a:t>Pyrenees</a:t>
                      </a:r>
                      <a:endParaRPr lang="en-US" sz="1200">
                        <a:effectLst/>
                        <a:latin typeface="Calibri"/>
                        <a:ea typeface="Times New Roman"/>
                        <a:cs typeface="Times New Roman"/>
                      </a:endParaRPr>
                    </a:p>
                  </a:txBody>
                  <a:tcPr marL="68587" marR="6858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300"/>
                        </a:spcBef>
                        <a:spcAft>
                          <a:spcPts val="300"/>
                        </a:spcAft>
                      </a:pPr>
                      <a:r>
                        <a:rPr lang="en-GB" sz="1200" b="1">
                          <a:effectLst/>
                          <a:latin typeface="Calibri"/>
                          <a:ea typeface="Times New Roman"/>
                          <a:cs typeface="Times New Roman"/>
                        </a:rPr>
                        <a:t>Caucasus</a:t>
                      </a:r>
                      <a:endParaRPr lang="en-US" sz="1200">
                        <a:effectLst/>
                        <a:latin typeface="Calibri"/>
                        <a:ea typeface="Times New Roman"/>
                        <a:cs typeface="Times New Roman"/>
                      </a:endParaRPr>
                    </a:p>
                  </a:txBody>
                  <a:tcPr marL="68587" marR="6858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300"/>
                        </a:spcBef>
                        <a:spcAft>
                          <a:spcPts val="300"/>
                        </a:spcAft>
                      </a:pPr>
                      <a:r>
                        <a:rPr lang="en-GB" sz="1200" b="1">
                          <a:effectLst/>
                          <a:latin typeface="Calibri"/>
                          <a:ea typeface="Times New Roman"/>
                          <a:cs typeface="Times New Roman"/>
                        </a:rPr>
                        <a:t>Turkey</a:t>
                      </a:r>
                      <a:endParaRPr lang="en-US" sz="1200">
                        <a:effectLst/>
                        <a:latin typeface="Calibri"/>
                        <a:ea typeface="Times New Roman"/>
                        <a:cs typeface="Times New Roman"/>
                      </a:endParaRPr>
                    </a:p>
                  </a:txBody>
                  <a:tcPr marL="68587" marR="6858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47163">
                <a:tc>
                  <a:txBody>
                    <a:bodyPr/>
                    <a:lstStyle/>
                    <a:p>
                      <a:pPr algn="ctr">
                        <a:lnSpc>
                          <a:spcPct val="115000"/>
                        </a:lnSpc>
                        <a:spcBef>
                          <a:spcPts val="300"/>
                        </a:spcBef>
                        <a:spcAft>
                          <a:spcPts val="300"/>
                        </a:spcAft>
                      </a:pPr>
                      <a:r>
                        <a:rPr lang="en-GB" sz="1200" b="1">
                          <a:effectLst/>
                          <a:latin typeface="Calibri"/>
                          <a:ea typeface="Times New Roman"/>
                          <a:cs typeface="Times New Roman"/>
                        </a:rPr>
                        <a:t>RMSE</a:t>
                      </a:r>
                      <a:endParaRPr lang="en-US" sz="1200">
                        <a:effectLst/>
                        <a:latin typeface="Calibri"/>
                        <a:ea typeface="Times New Roman"/>
                        <a:cs typeface="Times New Roman"/>
                      </a:endParaRPr>
                    </a:p>
                  </a:txBody>
                  <a:tcPr marL="68587" marR="6858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Bef>
                          <a:spcPts val="300"/>
                        </a:spcBef>
                        <a:spcAft>
                          <a:spcPts val="300"/>
                        </a:spcAft>
                      </a:pPr>
                      <a:r>
                        <a:rPr lang="en-GB" sz="1200">
                          <a:solidFill>
                            <a:srgbClr val="000000"/>
                          </a:solidFill>
                          <a:effectLst/>
                          <a:latin typeface="Calibri"/>
                          <a:ea typeface="Times New Roman"/>
                          <a:cs typeface="Times New Roman"/>
                        </a:rPr>
                        <a:t>48.47 %</a:t>
                      </a:r>
                      <a:endParaRPr lang="en-US" sz="1200">
                        <a:effectLst/>
                        <a:latin typeface="Calibri"/>
                        <a:ea typeface="Times New Roman"/>
                        <a:cs typeface="Times New Roman"/>
                      </a:endParaRPr>
                    </a:p>
                  </a:txBody>
                  <a:tcPr marL="68587" marR="6858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FFFF"/>
                    </a:solidFill>
                  </a:tcPr>
                </a:tc>
                <a:tc>
                  <a:txBody>
                    <a:bodyPr/>
                    <a:lstStyle/>
                    <a:p>
                      <a:pPr algn="ctr">
                        <a:lnSpc>
                          <a:spcPct val="115000"/>
                        </a:lnSpc>
                        <a:spcBef>
                          <a:spcPts val="300"/>
                        </a:spcBef>
                        <a:spcAft>
                          <a:spcPts val="300"/>
                        </a:spcAft>
                      </a:pPr>
                      <a:r>
                        <a:rPr lang="en-GB" sz="1200">
                          <a:solidFill>
                            <a:srgbClr val="000000"/>
                          </a:solidFill>
                          <a:effectLst/>
                          <a:latin typeface="Calibri"/>
                          <a:ea typeface="Times New Roman"/>
                          <a:cs typeface="Times New Roman"/>
                        </a:rPr>
                        <a:t>49,36 %</a:t>
                      </a:r>
                      <a:endParaRPr lang="en-US" sz="1200">
                        <a:effectLst/>
                        <a:latin typeface="Calibri"/>
                        <a:ea typeface="Times New Roman"/>
                        <a:cs typeface="Times New Roman"/>
                      </a:endParaRPr>
                    </a:p>
                  </a:txBody>
                  <a:tcPr marL="68587" marR="6858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FFFF"/>
                    </a:solidFill>
                  </a:tcPr>
                </a:tc>
                <a:tc>
                  <a:txBody>
                    <a:bodyPr/>
                    <a:lstStyle/>
                    <a:p>
                      <a:pPr algn="ctr">
                        <a:lnSpc>
                          <a:spcPct val="115000"/>
                        </a:lnSpc>
                        <a:spcBef>
                          <a:spcPts val="300"/>
                        </a:spcBef>
                        <a:spcAft>
                          <a:spcPts val="300"/>
                        </a:spcAft>
                      </a:pPr>
                      <a:r>
                        <a:rPr lang="en-GB" sz="1200">
                          <a:solidFill>
                            <a:srgbClr val="000000"/>
                          </a:solidFill>
                          <a:effectLst/>
                          <a:latin typeface="Calibri"/>
                          <a:ea typeface="Times New Roman"/>
                          <a:cs typeface="Times New Roman"/>
                        </a:rPr>
                        <a:t>43,41 %</a:t>
                      </a:r>
                      <a:endParaRPr lang="en-US" sz="1200">
                        <a:effectLst/>
                        <a:latin typeface="Calibri"/>
                        <a:ea typeface="Times New Roman"/>
                        <a:cs typeface="Times New Roman"/>
                      </a:endParaRPr>
                    </a:p>
                  </a:txBody>
                  <a:tcPr marL="68587" marR="6858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FFFF"/>
                    </a:solidFill>
                  </a:tcPr>
                </a:tc>
                <a:tc>
                  <a:txBody>
                    <a:bodyPr/>
                    <a:lstStyle/>
                    <a:p>
                      <a:pPr algn="ctr">
                        <a:lnSpc>
                          <a:spcPct val="115000"/>
                        </a:lnSpc>
                        <a:spcBef>
                          <a:spcPts val="300"/>
                        </a:spcBef>
                        <a:spcAft>
                          <a:spcPts val="300"/>
                        </a:spcAft>
                      </a:pPr>
                      <a:r>
                        <a:rPr lang="en-GB" sz="1200" dirty="0">
                          <a:solidFill>
                            <a:srgbClr val="000000"/>
                          </a:solidFill>
                          <a:effectLst/>
                          <a:latin typeface="Calibri"/>
                          <a:ea typeface="Times New Roman"/>
                          <a:cs typeface="Times New Roman"/>
                        </a:rPr>
                        <a:t>19,88 %</a:t>
                      </a:r>
                      <a:endParaRPr lang="en-US" sz="1200" dirty="0">
                        <a:effectLst/>
                        <a:latin typeface="Calibri"/>
                        <a:ea typeface="Times New Roman"/>
                        <a:cs typeface="Times New Roman"/>
                      </a:endParaRPr>
                    </a:p>
                  </a:txBody>
                  <a:tcPr marL="68587" marR="68587"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FF00"/>
                    </a:solidFill>
                  </a:tcPr>
                </a:tc>
                <a:extLst>
                  <a:ext uri="{0D108BD9-81ED-4DB2-BD59-A6C34878D82A}">
                    <a16:rowId xmlns:a16="http://schemas.microsoft.com/office/drawing/2014/main" val="10001"/>
                  </a:ext>
                </a:extLst>
              </a:tr>
            </a:tbl>
          </a:graphicData>
        </a:graphic>
      </p:graphicFrame>
      <p:graphicFrame>
        <p:nvGraphicFramePr>
          <p:cNvPr id="4" name="Tabella 3">
            <a:extLst>
              <a:ext uri="{FF2B5EF4-FFF2-40B4-BE49-F238E27FC236}">
                <a16:creationId xmlns:a16="http://schemas.microsoft.com/office/drawing/2014/main" id="{F878F9F7-455A-4218-B00B-5EA7A28570BE}"/>
              </a:ext>
            </a:extLst>
          </p:cNvPr>
          <p:cNvGraphicFramePr>
            <a:graphicFrameLocks noGrp="1"/>
          </p:cNvGraphicFramePr>
          <p:nvPr>
            <p:extLst/>
          </p:nvPr>
        </p:nvGraphicFramePr>
        <p:xfrm>
          <a:off x="3575720" y="2670694"/>
          <a:ext cx="4568938" cy="1862516"/>
        </p:xfrm>
        <a:graphic>
          <a:graphicData uri="http://schemas.openxmlformats.org/drawingml/2006/table">
            <a:tbl>
              <a:tblPr/>
              <a:tblGrid>
                <a:gridCol w="1225891">
                  <a:extLst>
                    <a:ext uri="{9D8B030D-6E8A-4147-A177-3AD203B41FA5}">
                      <a16:colId xmlns:a16="http://schemas.microsoft.com/office/drawing/2014/main" val="3249962596"/>
                    </a:ext>
                  </a:extLst>
                </a:gridCol>
                <a:gridCol w="946372">
                  <a:extLst>
                    <a:ext uri="{9D8B030D-6E8A-4147-A177-3AD203B41FA5}">
                      <a16:colId xmlns:a16="http://schemas.microsoft.com/office/drawing/2014/main" val="117949432"/>
                    </a:ext>
                  </a:extLst>
                </a:gridCol>
                <a:gridCol w="1132451">
                  <a:extLst>
                    <a:ext uri="{9D8B030D-6E8A-4147-A177-3AD203B41FA5}">
                      <a16:colId xmlns:a16="http://schemas.microsoft.com/office/drawing/2014/main" val="2472830015"/>
                    </a:ext>
                  </a:extLst>
                </a:gridCol>
                <a:gridCol w="1264224">
                  <a:extLst>
                    <a:ext uri="{9D8B030D-6E8A-4147-A177-3AD203B41FA5}">
                      <a16:colId xmlns:a16="http://schemas.microsoft.com/office/drawing/2014/main" val="3985035563"/>
                    </a:ext>
                  </a:extLst>
                </a:gridCol>
              </a:tblGrid>
              <a:tr h="434002">
                <a:tc gridSpan="4">
                  <a:txBody>
                    <a:bodyPr/>
                    <a:lstStyle/>
                    <a:p>
                      <a:pPr algn="ctr">
                        <a:lnSpc>
                          <a:spcPct val="107000"/>
                        </a:lnSpc>
                        <a:spcAft>
                          <a:spcPts val="800"/>
                        </a:spcAft>
                      </a:pPr>
                      <a:r>
                        <a:rPr lang="en-GB" sz="1100">
                          <a:effectLst/>
                          <a:latin typeface="Times New Roman" panose="02020603050405020304" pitchFamily="18" charset="0"/>
                          <a:ea typeface="Calibri" panose="020F0502020204030204" pitchFamily="34" charset="0"/>
                          <a:cs typeface="Times New Roman" panose="02020603050405020304" pitchFamily="18" charset="0"/>
                        </a:rPr>
                        <a:t>H-SAF  Accuracy requirements ESC Products</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943864753"/>
                  </a:ext>
                </a:extLst>
              </a:tr>
              <a:tr h="481270">
                <a:tc>
                  <a:txBody>
                    <a:bodyPr/>
                    <a:lstStyle/>
                    <a:p>
                      <a:pPr>
                        <a:lnSpc>
                          <a:spcPct val="107000"/>
                        </a:lnSpc>
                        <a:spcAft>
                          <a:spcPts val="800"/>
                        </a:spcAft>
                      </a:pPr>
                      <a:r>
                        <a:rPr lang="en-GB" sz="1100" dirty="0">
                          <a:effectLst/>
                          <a:latin typeface="Times New Roman" panose="02020603050405020304" pitchFamily="18" charset="0"/>
                          <a:ea typeface="Calibri" panose="020F0502020204030204" pitchFamily="34" charset="0"/>
                          <a:cs typeface="Times New Roman" panose="02020603050405020304" pitchFamily="18" charset="0"/>
                        </a:rPr>
                        <a:t>Score</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en-GB" sz="1100">
                          <a:effectLst/>
                          <a:latin typeface="Times New Roman" panose="02020603050405020304" pitchFamily="18" charset="0"/>
                          <a:ea typeface="Calibri" panose="020F0502020204030204" pitchFamily="34" charset="0"/>
                          <a:cs typeface="Times New Roman" panose="02020603050405020304" pitchFamily="18" charset="0"/>
                        </a:rPr>
                        <a:t>threshold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en-GB" sz="1100">
                          <a:effectLst/>
                          <a:latin typeface="Times New Roman" panose="02020603050405020304" pitchFamily="18" charset="0"/>
                          <a:ea typeface="Calibri" panose="020F0502020204030204" pitchFamily="34" charset="0"/>
                          <a:cs typeface="Times New Roman" panose="02020603050405020304" pitchFamily="18" charset="0"/>
                        </a:rPr>
                        <a:t>target</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en-GB" sz="1100">
                          <a:effectLst/>
                          <a:latin typeface="Times New Roman" panose="02020603050405020304" pitchFamily="18" charset="0"/>
                          <a:ea typeface="Calibri" panose="020F0502020204030204" pitchFamily="34" charset="0"/>
                          <a:cs typeface="Times New Roman" panose="02020603050405020304" pitchFamily="18" charset="0"/>
                        </a:rPr>
                        <a:t>optimal</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65341020"/>
                  </a:ext>
                </a:extLst>
              </a:tr>
              <a:tr h="473622">
                <a:tc>
                  <a:txBody>
                    <a:bodyPr/>
                    <a:lstStyle/>
                    <a:p>
                      <a:pPr>
                        <a:lnSpc>
                          <a:spcPct val="107000"/>
                        </a:lnSpc>
                        <a:spcAft>
                          <a:spcPts val="800"/>
                        </a:spcAft>
                      </a:pPr>
                      <a:r>
                        <a:rPr lang="en-GB" sz="1100">
                          <a:effectLst/>
                          <a:latin typeface="Times New Roman" panose="02020603050405020304" pitchFamily="18" charset="0"/>
                          <a:ea typeface="Calibri" panose="020F0502020204030204" pitchFamily="34" charset="0"/>
                          <a:cs typeface="Times New Roman" panose="02020603050405020304" pitchFamily="18" charset="0"/>
                        </a:rPr>
                        <a:t>Flat/Forested areas RMSE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en-GB" sz="1100" dirty="0">
                          <a:effectLst/>
                          <a:latin typeface="Times New Roman" panose="02020603050405020304" pitchFamily="18" charset="0"/>
                          <a:ea typeface="Calibri" panose="020F0502020204030204" pitchFamily="34" charset="0"/>
                          <a:cs typeface="Times New Roman" panose="02020603050405020304" pitchFamily="18" charset="0"/>
                        </a:rPr>
                        <a:t>40%</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en-GB" sz="1100">
                          <a:effectLst/>
                          <a:latin typeface="Times New Roman" panose="02020603050405020304" pitchFamily="18" charset="0"/>
                          <a:ea typeface="Calibri" panose="020F0502020204030204" pitchFamily="34" charset="0"/>
                          <a:cs typeface="Times New Roman" panose="02020603050405020304" pitchFamily="18" charset="0"/>
                        </a:rPr>
                        <a:t>20%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en-GB" sz="1100">
                          <a:effectLst/>
                          <a:latin typeface="Times New Roman" panose="02020603050405020304" pitchFamily="18" charset="0"/>
                          <a:ea typeface="Calibri" panose="020F0502020204030204" pitchFamily="34" charset="0"/>
                          <a:cs typeface="Times New Roman" panose="02020603050405020304" pitchFamily="18" charset="0"/>
                        </a:rPr>
                        <a:t>10%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16065433"/>
                  </a:ext>
                </a:extLst>
              </a:tr>
              <a:tr h="473622">
                <a:tc>
                  <a:txBody>
                    <a:bodyPr/>
                    <a:lstStyle/>
                    <a:p>
                      <a:pPr>
                        <a:lnSpc>
                          <a:spcPct val="107000"/>
                        </a:lnSpc>
                        <a:spcAft>
                          <a:spcPts val="800"/>
                        </a:spcAft>
                      </a:pPr>
                      <a:r>
                        <a:rPr lang="en-GB" sz="1100">
                          <a:effectLst/>
                          <a:latin typeface="Times New Roman" panose="02020603050405020304" pitchFamily="18" charset="0"/>
                          <a:ea typeface="Calibri" panose="020F0502020204030204" pitchFamily="34" charset="0"/>
                          <a:cs typeface="Times New Roman" panose="02020603050405020304" pitchFamily="18" charset="0"/>
                        </a:rPr>
                        <a:t>Mountainous areas RMSE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en-GB" sz="1100">
                          <a:effectLst/>
                          <a:latin typeface="Times New Roman" panose="02020603050405020304" pitchFamily="18" charset="0"/>
                          <a:ea typeface="Calibri" panose="020F0502020204030204" pitchFamily="34" charset="0"/>
                          <a:cs typeface="Times New Roman" panose="02020603050405020304" pitchFamily="18" charset="0"/>
                        </a:rPr>
                        <a:t>50%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en-GB" sz="1100">
                          <a:effectLst/>
                          <a:latin typeface="Times New Roman" panose="02020603050405020304" pitchFamily="18" charset="0"/>
                          <a:ea typeface="Calibri" panose="020F0502020204030204" pitchFamily="34" charset="0"/>
                          <a:cs typeface="Times New Roman" panose="02020603050405020304" pitchFamily="18" charset="0"/>
                        </a:rPr>
                        <a:t>30%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800"/>
                        </a:spcAft>
                      </a:pPr>
                      <a:r>
                        <a:rPr lang="en-GB" sz="1100" dirty="0">
                          <a:effectLst/>
                          <a:latin typeface="Times New Roman" panose="02020603050405020304" pitchFamily="18" charset="0"/>
                          <a:ea typeface="Calibri" panose="020F0502020204030204" pitchFamily="34" charset="0"/>
                          <a:cs typeface="Times New Roman" panose="02020603050405020304" pitchFamily="18" charset="0"/>
                        </a:rPr>
                        <a:t>10%</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21723"/>
                  </a:ext>
                </a:extLst>
              </a:tr>
            </a:tbl>
          </a:graphicData>
        </a:graphic>
      </p:graphicFrame>
      <p:sp>
        <p:nvSpPr>
          <p:cNvPr id="19" name="CasellaDiTesto 1">
            <a:extLst>
              <a:ext uri="{FF2B5EF4-FFF2-40B4-BE49-F238E27FC236}">
                <a16:creationId xmlns:a16="http://schemas.microsoft.com/office/drawing/2014/main" id="{1BD805F7-F8A1-4BEF-9C2D-E1FAC8E8F899}"/>
              </a:ext>
            </a:extLst>
          </p:cNvPr>
          <p:cNvSpPr txBox="1">
            <a:spLocks noChangeArrowheads="1"/>
          </p:cNvSpPr>
          <p:nvPr/>
        </p:nvSpPr>
        <p:spPr bwMode="auto">
          <a:xfrm>
            <a:off x="315758" y="4761645"/>
            <a:ext cx="296099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it-IT" sz="2000" dirty="0"/>
              <a:t>Validation in 2018  OR8</a:t>
            </a:r>
            <a:endParaRPr lang="it-IT" altLang="it-IT" sz="2000" dirty="0"/>
          </a:p>
        </p:txBody>
      </p:sp>
      <p:sp>
        <p:nvSpPr>
          <p:cNvPr id="18"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2982889" y="513998"/>
            <a:ext cx="6972376" cy="649326"/>
          </a:xfrm>
          <a:prstGeom prst="rect">
            <a:avLst/>
          </a:prstGeom>
          <a:solidFill>
            <a:srgbClr val="00CCFF"/>
          </a:solidFill>
          <a:ln w="22225">
            <a:solidFill>
              <a:schemeClr val="tx1"/>
            </a:solidFill>
            <a:miter lim="800000"/>
            <a:headEnd/>
            <a:tailEnd/>
          </a:ln>
        </p:spPr>
        <p:txBody>
          <a:bodyPr wrap="square"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H12 </a:t>
            </a:r>
            <a:r>
              <a:rPr lang="it-IT" altLang="it-IT" dirty="0" err="1">
                <a:ea typeface="Calibri" panose="020F0502020204030204" pitchFamily="34" charset="0"/>
                <a:cs typeface="Times New Roman" panose="02020603050405020304" pitchFamily="18" charset="0"/>
              </a:rPr>
              <a:t>Effective</a:t>
            </a:r>
            <a:r>
              <a:rPr lang="it-IT" altLang="it-IT" dirty="0">
                <a:ea typeface="Calibri" panose="020F0502020204030204" pitchFamily="34" charset="0"/>
                <a:cs typeface="Times New Roman" panose="02020603050405020304" pitchFamily="18" charset="0"/>
              </a:rPr>
              <a:t> (</a:t>
            </a:r>
            <a:r>
              <a:rPr lang="it-IT" altLang="it-IT" dirty="0" err="1">
                <a:ea typeface="Calibri" panose="020F0502020204030204" pitchFamily="34" charset="0"/>
                <a:cs typeface="Times New Roman" panose="02020603050405020304" pitchFamily="18" charset="0"/>
              </a:rPr>
              <a:t>Fractional</a:t>
            </a:r>
            <a:r>
              <a:rPr lang="it-IT" altLang="it-IT" dirty="0">
                <a:ea typeface="Calibri" panose="020F0502020204030204" pitchFamily="34" charset="0"/>
                <a:cs typeface="Times New Roman" panose="02020603050405020304" pitchFamily="18" charset="0"/>
              </a:rPr>
              <a:t>) SC</a:t>
            </a:r>
          </a:p>
        </p:txBody>
      </p:sp>
    </p:spTree>
    <p:extLst>
      <p:ext uri="{BB962C8B-B14F-4D97-AF65-F5344CB8AC3E}">
        <p14:creationId xmlns:p14="http://schemas.microsoft.com/office/powerpoint/2010/main" val="35647263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9459"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9460"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9461"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9462"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9463"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9464"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9465"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9466"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9468" name="CasellaDiTesto 1"/>
          <p:cNvSpPr txBox="1">
            <a:spLocks noChangeArrowheads="1"/>
          </p:cNvSpPr>
          <p:nvPr/>
        </p:nvSpPr>
        <p:spPr bwMode="auto">
          <a:xfrm>
            <a:off x="2152650" y="5434012"/>
            <a:ext cx="788511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it-IT" sz="2000" u="sng" dirty="0"/>
              <a:t>H 35</a:t>
            </a:r>
            <a:r>
              <a:rPr lang="en-US" altLang="it-IT" sz="2000" dirty="0"/>
              <a:t>: northern hemispheric extension of H12 (to </a:t>
            </a:r>
            <a:r>
              <a:rPr lang="en-US" altLang="it-IT" sz="2000" dirty="0" err="1"/>
              <a:t>superseed</a:t>
            </a:r>
            <a:r>
              <a:rPr lang="en-US" altLang="it-IT" sz="2000" dirty="0"/>
              <a:t> H12 in future )</a:t>
            </a:r>
            <a:endParaRPr lang="it-IT" altLang="it-IT" sz="2000" dirty="0"/>
          </a:p>
          <a:p>
            <a:pPr eaLnBrk="1" hangingPunct="1"/>
            <a:r>
              <a:rPr lang="en-US" altLang="it-IT" sz="2000" dirty="0"/>
              <a:t>Same validation strategy of H12 (CIMA)</a:t>
            </a:r>
          </a:p>
        </p:txBody>
      </p:sp>
      <p:sp>
        <p:nvSpPr>
          <p:cNvPr id="19469"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19470" name="Rettangolo 1"/>
          <p:cNvSpPr>
            <a:spLocks noChangeArrowheads="1"/>
          </p:cNvSpPr>
          <p:nvPr/>
        </p:nvSpPr>
        <p:spPr bwMode="auto">
          <a:xfrm>
            <a:off x="2033588" y="2000251"/>
            <a:ext cx="7950200" cy="31700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342900" indent="-342900">
              <a:buFont typeface="Arial" panose="020B0604020202020204" pitchFamily="34" charset="0"/>
              <a:buChar char="•"/>
            </a:pPr>
            <a:r>
              <a:rPr lang="en-US" altLang="en-US" sz="2000" dirty="0"/>
              <a:t>In all areas H12 product meets the RMSE-based accuracy requirements. </a:t>
            </a:r>
          </a:p>
          <a:p>
            <a:pPr marL="342900" indent="-342900">
              <a:buFont typeface="Arial" panose="020B0604020202020204" pitchFamily="34" charset="0"/>
              <a:buChar char="•"/>
            </a:pPr>
            <a:endParaRPr lang="en-US" altLang="en-US" sz="2000" dirty="0"/>
          </a:p>
          <a:p>
            <a:pPr marL="342900" indent="-342900">
              <a:buFont typeface="Arial" panose="020B0604020202020204" pitchFamily="34" charset="0"/>
              <a:buChar char="•"/>
            </a:pPr>
            <a:r>
              <a:rPr lang="en-US" altLang="en-US" sz="2000" dirty="0"/>
              <a:t>CIMA study: threshold RMSE for mountainous areas not exceeded in any validation area, but values are just above threshold (very difficult mountainous terrain selected). </a:t>
            </a:r>
          </a:p>
          <a:p>
            <a:pPr marL="342900" indent="-342900">
              <a:buFont typeface="Arial" panose="020B0604020202020204" pitchFamily="34" charset="0"/>
              <a:buChar char="•"/>
            </a:pPr>
            <a:endParaRPr lang="en-US" altLang="en-US" sz="2000" dirty="0"/>
          </a:p>
          <a:p>
            <a:pPr marL="342900" indent="-342900">
              <a:buFont typeface="Arial" panose="020B0604020202020204" pitchFamily="34" charset="0"/>
              <a:buChar char="•"/>
            </a:pPr>
            <a:r>
              <a:rPr lang="en-US" altLang="en-US" sz="2000" dirty="0"/>
              <a:t>Turkey study:  values are much better and are between target and optimal. In areas where snow cover is more homogeneous in space and in time, even in mountainous areas,  H12 product has better performances. </a:t>
            </a:r>
          </a:p>
        </p:txBody>
      </p:sp>
      <p:sp>
        <p:nvSpPr>
          <p:cNvPr id="15"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3011412" y="519256"/>
            <a:ext cx="6972376" cy="649326"/>
          </a:xfrm>
          <a:prstGeom prst="rect">
            <a:avLst/>
          </a:prstGeom>
          <a:solidFill>
            <a:srgbClr val="00CCFF"/>
          </a:solidFill>
          <a:ln w="22225">
            <a:solidFill>
              <a:schemeClr val="tx1"/>
            </a:solidFill>
            <a:miter lim="800000"/>
            <a:headEnd/>
            <a:tailEnd/>
          </a:ln>
        </p:spPr>
        <p:txBody>
          <a:bodyPr wrap="square"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H12 and H35 </a:t>
            </a:r>
            <a:r>
              <a:rPr lang="it-IT" altLang="it-IT" dirty="0" err="1">
                <a:ea typeface="Calibri" panose="020F0502020204030204" pitchFamily="34" charset="0"/>
                <a:cs typeface="Times New Roman" panose="02020603050405020304" pitchFamily="18" charset="0"/>
              </a:rPr>
              <a:t>discussion</a:t>
            </a:r>
            <a:endParaRPr lang="it-IT" altLang="it-IT"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38063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0483"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0484"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0485"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0486"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0487"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0488"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0489"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0490"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0492" name="CasellaDiTesto 1"/>
          <p:cNvSpPr txBox="1">
            <a:spLocks noChangeArrowheads="1"/>
          </p:cNvSpPr>
          <p:nvPr/>
        </p:nvSpPr>
        <p:spPr bwMode="auto">
          <a:xfrm>
            <a:off x="2379663" y="1666875"/>
            <a:ext cx="770572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it-IT" sz="2000" u="sng" dirty="0"/>
              <a:t>H13</a:t>
            </a:r>
            <a:r>
              <a:rPr lang="en-US" altLang="it-IT" sz="2000" dirty="0"/>
              <a:t>: </a:t>
            </a:r>
            <a:r>
              <a:rPr lang="en-US" altLang="it-IT" sz="2000" dirty="0" smtClean="0"/>
              <a:t>operational    Data </a:t>
            </a:r>
            <a:r>
              <a:rPr lang="en-US" altLang="it-IT" sz="2000" dirty="0"/>
              <a:t>from Poland, Finland, Turkey, Germany.</a:t>
            </a:r>
          </a:p>
          <a:p>
            <a:pPr eaLnBrk="1" hangingPunct="1"/>
            <a:endParaRPr lang="en-US" altLang="it-IT" sz="2000" dirty="0" smtClean="0"/>
          </a:p>
          <a:p>
            <a:pPr eaLnBrk="1" hangingPunct="1"/>
            <a:r>
              <a:rPr lang="en-US" altLang="it-IT" sz="2000" dirty="0" smtClean="0"/>
              <a:t>Validation </a:t>
            </a:r>
            <a:r>
              <a:rPr lang="en-US" altLang="it-IT" sz="2000" dirty="0"/>
              <a:t>2019-20 </a:t>
            </a:r>
          </a:p>
          <a:p>
            <a:pPr eaLnBrk="1" hangingPunct="1"/>
            <a:r>
              <a:rPr lang="en-US" altLang="it-IT" sz="2000" dirty="0"/>
              <a:t> </a:t>
            </a:r>
            <a:endParaRPr lang="en-US" altLang="it-IT" sz="2000" u="sng" dirty="0"/>
          </a:p>
        </p:txBody>
      </p:sp>
      <p:sp>
        <p:nvSpPr>
          <p:cNvPr id="20493"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pic>
        <p:nvPicPr>
          <p:cNvPr id="204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9748" y="4056498"/>
            <a:ext cx="6181725" cy="798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5" name="Tabella 4"/>
          <p:cNvGraphicFramePr>
            <a:graphicFrameLocks noGrp="1"/>
          </p:cNvGraphicFramePr>
          <p:nvPr>
            <p:extLst>
              <p:ext uri="{D42A27DB-BD31-4B8C-83A1-F6EECF244321}">
                <p14:modId xmlns:p14="http://schemas.microsoft.com/office/powerpoint/2010/main" val="3430943995"/>
              </p:ext>
            </p:extLst>
          </p:nvPr>
        </p:nvGraphicFramePr>
        <p:xfrm>
          <a:off x="2609748" y="4809725"/>
          <a:ext cx="6539865" cy="1522222"/>
        </p:xfrm>
        <a:graphic>
          <a:graphicData uri="http://schemas.openxmlformats.org/drawingml/2006/table">
            <a:tbl>
              <a:tblPr/>
              <a:tblGrid>
                <a:gridCol w="939800">
                  <a:extLst>
                    <a:ext uri="{9D8B030D-6E8A-4147-A177-3AD203B41FA5}">
                      <a16:colId xmlns:a16="http://schemas.microsoft.com/office/drawing/2014/main" val="3596808862"/>
                    </a:ext>
                  </a:extLst>
                </a:gridCol>
                <a:gridCol w="723900">
                  <a:extLst>
                    <a:ext uri="{9D8B030D-6E8A-4147-A177-3AD203B41FA5}">
                      <a16:colId xmlns:a16="http://schemas.microsoft.com/office/drawing/2014/main" val="149703957"/>
                    </a:ext>
                  </a:extLst>
                </a:gridCol>
                <a:gridCol w="723900">
                  <a:extLst>
                    <a:ext uri="{9D8B030D-6E8A-4147-A177-3AD203B41FA5}">
                      <a16:colId xmlns:a16="http://schemas.microsoft.com/office/drawing/2014/main" val="388690810"/>
                    </a:ext>
                  </a:extLst>
                </a:gridCol>
                <a:gridCol w="635000">
                  <a:extLst>
                    <a:ext uri="{9D8B030D-6E8A-4147-A177-3AD203B41FA5}">
                      <a16:colId xmlns:a16="http://schemas.microsoft.com/office/drawing/2014/main" val="2693864723"/>
                    </a:ext>
                  </a:extLst>
                </a:gridCol>
                <a:gridCol w="715010">
                  <a:extLst>
                    <a:ext uri="{9D8B030D-6E8A-4147-A177-3AD203B41FA5}">
                      <a16:colId xmlns:a16="http://schemas.microsoft.com/office/drawing/2014/main" val="2320847794"/>
                    </a:ext>
                  </a:extLst>
                </a:gridCol>
                <a:gridCol w="723900">
                  <a:extLst>
                    <a:ext uri="{9D8B030D-6E8A-4147-A177-3AD203B41FA5}">
                      <a16:colId xmlns:a16="http://schemas.microsoft.com/office/drawing/2014/main" val="2536512602"/>
                    </a:ext>
                  </a:extLst>
                </a:gridCol>
                <a:gridCol w="723900">
                  <a:extLst>
                    <a:ext uri="{9D8B030D-6E8A-4147-A177-3AD203B41FA5}">
                      <a16:colId xmlns:a16="http://schemas.microsoft.com/office/drawing/2014/main" val="2830061576"/>
                    </a:ext>
                  </a:extLst>
                </a:gridCol>
                <a:gridCol w="723900">
                  <a:extLst>
                    <a:ext uri="{9D8B030D-6E8A-4147-A177-3AD203B41FA5}">
                      <a16:colId xmlns:a16="http://schemas.microsoft.com/office/drawing/2014/main" val="2911693556"/>
                    </a:ext>
                  </a:extLst>
                </a:gridCol>
                <a:gridCol w="630555">
                  <a:extLst>
                    <a:ext uri="{9D8B030D-6E8A-4147-A177-3AD203B41FA5}">
                      <a16:colId xmlns:a16="http://schemas.microsoft.com/office/drawing/2014/main" val="2536428449"/>
                    </a:ext>
                  </a:extLst>
                </a:gridCol>
              </a:tblGrid>
              <a:tr h="0">
                <a:tc gridSpan="9">
                  <a:txBody>
                    <a:bodyPr/>
                    <a:lstStyle/>
                    <a:p>
                      <a:pPr algn="just">
                        <a:lnSpc>
                          <a:spcPct val="120000"/>
                        </a:lnSpc>
                        <a:spcBef>
                          <a:spcPts val="300"/>
                        </a:spcBef>
                        <a:spcAft>
                          <a:spcPts val="300"/>
                        </a:spcAft>
                      </a:pPr>
                      <a:r>
                        <a:rPr lang="en-GB" sz="1100">
                          <a:effectLst/>
                          <a:latin typeface="Calibri" panose="020F0502020204030204" pitchFamily="34" charset="0"/>
                          <a:ea typeface="Times New Roman" panose="02020603050405020304" pitchFamily="18" charset="0"/>
                          <a:cs typeface="Times New Roman" panose="02020603050405020304" pitchFamily="18" charset="0"/>
                        </a:rPr>
                        <a:t>H-SAF  Accuracy requirements for H13</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4231654733"/>
                  </a:ext>
                </a:extLst>
              </a:tr>
              <a:tr h="341630">
                <a:tc gridSpan="4">
                  <a:txBody>
                    <a:bodyPr/>
                    <a:lstStyle/>
                    <a:p>
                      <a:pPr algn="just">
                        <a:lnSpc>
                          <a:spcPct val="120000"/>
                        </a:lnSpc>
                        <a:spcBef>
                          <a:spcPts val="300"/>
                        </a:spcBef>
                        <a:spcAft>
                          <a:spcPts val="300"/>
                        </a:spcAft>
                      </a:pPr>
                      <a:r>
                        <a:rPr lang="it-IT" sz="1100">
                          <a:effectLst/>
                          <a:latin typeface="Calibri" panose="020F0502020204030204" pitchFamily="34" charset="0"/>
                          <a:ea typeface="Times New Roman" panose="02020603050405020304" pitchFamily="18" charset="0"/>
                          <a:cs typeface="Times New Roman" panose="02020603050405020304" pitchFamily="18" charset="0"/>
                        </a:rPr>
                        <a:t>Product requirements</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tc hMerge="1">
                  <a:txBody>
                    <a:bodyPr/>
                    <a:lstStyle/>
                    <a:p>
                      <a:endParaRPr lang="en-GB"/>
                    </a:p>
                  </a:txBody>
                  <a:tcPr/>
                </a:tc>
                <a:tc gridSpan="5">
                  <a:txBody>
                    <a:bodyPr/>
                    <a:lstStyle/>
                    <a:p>
                      <a:pPr algn="just">
                        <a:lnSpc>
                          <a:spcPct val="120000"/>
                        </a:lnSpc>
                        <a:spcBef>
                          <a:spcPts val="300"/>
                        </a:spcBef>
                        <a:spcAft>
                          <a:spcPts val="300"/>
                        </a:spcAft>
                      </a:pPr>
                      <a:r>
                        <a:rPr lang="it-IT" sz="1100">
                          <a:effectLst/>
                          <a:latin typeface="Calibri" panose="020F0502020204030204" pitchFamily="34" charset="0"/>
                          <a:ea typeface="Times New Roman" panose="02020603050405020304" pitchFamily="18" charset="0"/>
                          <a:cs typeface="Times New Roman" panose="02020603050405020304" pitchFamily="18" charset="0"/>
                        </a:rPr>
                        <a:t> </a:t>
                      </a:r>
                      <a:r>
                        <a:rPr lang="en-US" sz="1100">
                          <a:effectLst/>
                          <a:latin typeface="Calibri" panose="020F0502020204030204" pitchFamily="34" charset="0"/>
                          <a:ea typeface="Times New Roman" panose="02020603050405020304" pitchFamily="18" charset="0"/>
                          <a:cs typeface="Times New Roman" panose="02020603050405020304" pitchFamily="18" charset="0"/>
                        </a:rPr>
                        <a:t>RMSE (mm)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461165376"/>
                  </a:ext>
                </a:extLst>
              </a:tr>
              <a:tr h="337820">
                <a:tc>
                  <a:txBody>
                    <a:bodyPr/>
                    <a:lstStyle/>
                    <a:p>
                      <a:pPr>
                        <a:lnSpc>
                          <a:spcPct val="115000"/>
                        </a:lnSpc>
                      </a:pPr>
                      <a:endParaRPr lang="it-IT" sz="1100">
                        <a:effectLst/>
                        <a:latin typeface="Calibri" panose="020F0502020204030204" pitchFamily="34" charset="0"/>
                        <a:cs typeface="Times New Roman" panose="02020603050405020304" pitchFamily="18" charset="0"/>
                      </a:endParaRPr>
                    </a:p>
                  </a:txBody>
                  <a:tcPr marL="44450" marR="44450" marT="952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it-IT" sz="1100">
                          <a:effectLst/>
                          <a:latin typeface="Calibri" panose="020F0502020204030204" pitchFamily="34" charset="0"/>
                          <a:ea typeface="Times New Roman" panose="02020603050405020304" pitchFamily="18" charset="0"/>
                          <a:cs typeface="Times New Roman" panose="02020603050405020304" pitchFamily="18" charset="0"/>
                        </a:rPr>
                        <a:t>threshold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it-IT" sz="1100" dirty="0">
                          <a:effectLst/>
                          <a:latin typeface="Calibri" panose="020F0502020204030204" pitchFamily="34" charset="0"/>
                          <a:ea typeface="Times New Roman" panose="02020603050405020304" pitchFamily="18" charset="0"/>
                          <a:cs typeface="Times New Roman" panose="02020603050405020304" pitchFamily="18" charset="0"/>
                        </a:rPr>
                        <a:t>target</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it-IT" sz="1100">
                          <a:effectLst/>
                          <a:latin typeface="Calibri" panose="020F0502020204030204" pitchFamily="34" charset="0"/>
                          <a:ea typeface="Times New Roman" panose="02020603050405020304" pitchFamily="18" charset="0"/>
                          <a:cs typeface="Times New Roman" panose="02020603050405020304" pitchFamily="18" charset="0"/>
                        </a:rPr>
                        <a:t>optimal</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it-IT" sz="1100">
                          <a:effectLst/>
                          <a:latin typeface="Calibri" panose="020F0502020204030204" pitchFamily="34" charset="0"/>
                          <a:ea typeface="Times New Roman" panose="02020603050405020304" pitchFamily="18" charset="0"/>
                          <a:cs typeface="Times New Roman" panose="02020603050405020304" pitchFamily="18" charset="0"/>
                        </a:rPr>
                        <a:t>AVERAGE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it-IT" sz="1100">
                          <a:effectLst/>
                          <a:latin typeface="Calibri" panose="020F0502020204030204" pitchFamily="34" charset="0"/>
                          <a:ea typeface="Times New Roman" panose="02020603050405020304" pitchFamily="18" charset="0"/>
                          <a:cs typeface="Times New Roman" panose="02020603050405020304" pitchFamily="18" charset="0"/>
                        </a:rPr>
                        <a:t>Poland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it-IT" sz="1100">
                          <a:effectLst/>
                          <a:latin typeface="Calibri" panose="020F0502020204030204" pitchFamily="34" charset="0"/>
                          <a:ea typeface="Times New Roman" panose="02020603050405020304" pitchFamily="18" charset="0"/>
                          <a:cs typeface="Times New Roman" panose="02020603050405020304" pitchFamily="18" charset="0"/>
                        </a:rPr>
                        <a:t>Finland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it-IT" sz="1100">
                          <a:effectLst/>
                          <a:latin typeface="Calibri" panose="020F0502020204030204" pitchFamily="34" charset="0"/>
                          <a:ea typeface="Times New Roman" panose="02020603050405020304" pitchFamily="18" charset="0"/>
                          <a:cs typeface="Times New Roman" panose="02020603050405020304" pitchFamily="18" charset="0"/>
                        </a:rPr>
                        <a:t>Turkey</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300"/>
                        </a:spcAft>
                      </a:pPr>
                      <a:r>
                        <a:rPr lang="it-IT" sz="1100">
                          <a:effectLst/>
                          <a:latin typeface="Calibri" panose="020F0502020204030204" pitchFamily="34" charset="0"/>
                          <a:ea typeface="Times New Roman" panose="02020603050405020304" pitchFamily="18" charset="0"/>
                          <a:cs typeface="Times New Roman" panose="02020603050405020304" pitchFamily="18" charset="0"/>
                        </a:rPr>
                        <a:t>Germany</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53549874"/>
                  </a:ext>
                </a:extLst>
              </a:tr>
              <a:tr h="180975">
                <a:tc>
                  <a:txBody>
                    <a:bodyPr/>
                    <a:lstStyle/>
                    <a:p>
                      <a:pPr algn="just">
                        <a:lnSpc>
                          <a:spcPct val="120000"/>
                        </a:lnSpc>
                        <a:spcBef>
                          <a:spcPts val="300"/>
                        </a:spcBef>
                        <a:spcAft>
                          <a:spcPts val="300"/>
                        </a:spcAft>
                      </a:pPr>
                      <a:r>
                        <a:rPr lang="it-IT" sz="1100">
                          <a:effectLst/>
                          <a:latin typeface="Calibri" panose="020F0502020204030204" pitchFamily="34" charset="0"/>
                          <a:ea typeface="Times New Roman" panose="02020603050405020304" pitchFamily="18" charset="0"/>
                          <a:cs typeface="Times New Roman" panose="02020603050405020304" pitchFamily="18" charset="0"/>
                        </a:rPr>
                        <a:t> </a:t>
                      </a:r>
                      <a:r>
                        <a:rPr lang="en-US" sz="1100">
                          <a:effectLst/>
                          <a:latin typeface="Calibri" panose="020F0502020204030204" pitchFamily="34" charset="0"/>
                          <a:ea typeface="Times New Roman" panose="02020603050405020304" pitchFamily="18" charset="0"/>
                          <a:cs typeface="Times New Roman" panose="02020603050405020304" pitchFamily="18" charset="0"/>
                        </a:rPr>
                        <a:t>N. samples</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441</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597</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2848</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1637</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70167733"/>
                  </a:ext>
                </a:extLst>
              </a:tr>
              <a:tr h="180975">
                <a:tc>
                  <a:txBody>
                    <a:bodyPr/>
                    <a:lstStyle/>
                    <a:p>
                      <a:pPr algn="just">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Mountainous</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45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25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15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39.2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FFFF"/>
                    </a:solidFill>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39.2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309877970"/>
                  </a:ext>
                </a:extLst>
              </a:tr>
              <a:tr h="180975">
                <a:tc>
                  <a:txBody>
                    <a:bodyPr/>
                    <a:lstStyle/>
                    <a:p>
                      <a:pPr algn="just">
                        <a:lnSpc>
                          <a:spcPct val="120000"/>
                        </a:lnSpc>
                        <a:spcBef>
                          <a:spcPts val="300"/>
                        </a:spcBef>
                        <a:spcAft>
                          <a:spcPts val="300"/>
                        </a:spcAft>
                      </a:pPr>
                      <a:r>
                        <a:rPr lang="en-US" sz="1100" dirty="0">
                          <a:effectLst/>
                          <a:latin typeface="Calibri" panose="020F0502020204030204" pitchFamily="34" charset="0"/>
                          <a:ea typeface="Times New Roman" panose="02020603050405020304" pitchFamily="18" charset="0"/>
                          <a:cs typeface="Times New Roman" panose="02020603050405020304" pitchFamily="18" charset="0"/>
                        </a:rPr>
                        <a:t> Flat Area </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en-US" sz="1100" dirty="0">
                          <a:effectLst/>
                          <a:latin typeface="Calibri" panose="020F0502020204030204" pitchFamily="34" charset="0"/>
                          <a:ea typeface="Times New Roman" panose="02020603050405020304" pitchFamily="18" charset="0"/>
                          <a:cs typeface="Times New Roman" panose="02020603050405020304" pitchFamily="18" charset="0"/>
                        </a:rPr>
                        <a:t>40 mm</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20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10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23.5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FFFF"/>
                    </a:solidFill>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9.5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lnSpc>
                          <a:spcPct val="120000"/>
                        </a:lnSpc>
                        <a:spcBef>
                          <a:spcPts val="300"/>
                        </a:spcBef>
                        <a:spcAft>
                          <a:spcPts val="300"/>
                        </a:spcAft>
                      </a:pPr>
                      <a:r>
                        <a:rPr lang="en-US" sz="1100">
                          <a:effectLst/>
                          <a:latin typeface="Calibri" panose="020F0502020204030204" pitchFamily="34" charset="0"/>
                          <a:ea typeface="Times New Roman" panose="02020603050405020304" pitchFamily="18" charset="0"/>
                          <a:cs typeface="Times New Roman" panose="02020603050405020304" pitchFamily="18" charset="0"/>
                        </a:rPr>
                        <a:t>36.7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nSpc>
                          <a:spcPct val="115000"/>
                        </a:lnSpc>
                      </a:pPr>
                      <a:endParaRPr lang="it-IT" sz="1100">
                        <a:effectLst/>
                        <a:latin typeface="Calibri" panose="020F0502020204030204" pitchFamily="34" charset="0"/>
                        <a:cs typeface="Times New Roman" panose="02020603050405020304" pitchFamily="18" charset="0"/>
                      </a:endParaRPr>
                    </a:p>
                  </a:txBody>
                  <a:tcPr marL="44450" marR="44450"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lnSpc>
                          <a:spcPct val="120000"/>
                        </a:lnSpc>
                        <a:spcBef>
                          <a:spcPts val="300"/>
                        </a:spcBef>
                        <a:spcAft>
                          <a:spcPts val="300"/>
                        </a:spcAft>
                      </a:pPr>
                      <a:r>
                        <a:rPr lang="en-US" sz="1100" dirty="0">
                          <a:effectLst/>
                          <a:latin typeface="Calibri" panose="020F0502020204030204" pitchFamily="34" charset="0"/>
                          <a:ea typeface="Times New Roman" panose="02020603050405020304" pitchFamily="18" charset="0"/>
                          <a:cs typeface="Times New Roman" panose="02020603050405020304" pitchFamily="18" charset="0"/>
                        </a:rPr>
                        <a:t>24.2 mm</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636533439"/>
                  </a:ext>
                </a:extLst>
              </a:tr>
            </a:tbl>
          </a:graphicData>
        </a:graphic>
      </p:graphicFrame>
      <p:graphicFrame>
        <p:nvGraphicFramePr>
          <p:cNvPr id="6" name="Tabella 5"/>
          <p:cNvGraphicFramePr>
            <a:graphicFrameLocks noGrp="1"/>
          </p:cNvGraphicFramePr>
          <p:nvPr>
            <p:extLst>
              <p:ext uri="{D42A27DB-BD31-4B8C-83A1-F6EECF244321}">
                <p14:modId xmlns:p14="http://schemas.microsoft.com/office/powerpoint/2010/main" val="832935909"/>
              </p:ext>
            </p:extLst>
          </p:nvPr>
        </p:nvGraphicFramePr>
        <p:xfrm>
          <a:off x="3113012" y="3021461"/>
          <a:ext cx="4563219" cy="735838"/>
        </p:xfrm>
        <a:graphic>
          <a:graphicData uri="http://schemas.openxmlformats.org/drawingml/2006/table">
            <a:tbl>
              <a:tblPr firstRow="1" firstCol="1" lastRow="1" lastCol="1" bandRow="1" bandCol="1"/>
              <a:tblGrid>
                <a:gridCol w="1140435">
                  <a:extLst>
                    <a:ext uri="{9D8B030D-6E8A-4147-A177-3AD203B41FA5}">
                      <a16:colId xmlns:a16="http://schemas.microsoft.com/office/drawing/2014/main" val="381345806"/>
                    </a:ext>
                  </a:extLst>
                </a:gridCol>
                <a:gridCol w="1140928">
                  <a:extLst>
                    <a:ext uri="{9D8B030D-6E8A-4147-A177-3AD203B41FA5}">
                      <a16:colId xmlns:a16="http://schemas.microsoft.com/office/drawing/2014/main" val="2943635442"/>
                    </a:ext>
                  </a:extLst>
                </a:gridCol>
                <a:gridCol w="1140928">
                  <a:extLst>
                    <a:ext uri="{9D8B030D-6E8A-4147-A177-3AD203B41FA5}">
                      <a16:colId xmlns:a16="http://schemas.microsoft.com/office/drawing/2014/main" val="299148913"/>
                    </a:ext>
                  </a:extLst>
                </a:gridCol>
                <a:gridCol w="1140928">
                  <a:extLst>
                    <a:ext uri="{9D8B030D-6E8A-4147-A177-3AD203B41FA5}">
                      <a16:colId xmlns:a16="http://schemas.microsoft.com/office/drawing/2014/main" val="2552751425"/>
                    </a:ext>
                  </a:extLst>
                </a:gridCol>
              </a:tblGrid>
              <a:tr h="140970">
                <a:tc>
                  <a:txBody>
                    <a:bodyPr/>
                    <a:lstStyle/>
                    <a:p>
                      <a:pPr>
                        <a:lnSpc>
                          <a:spcPct val="120000"/>
                        </a:lnSpc>
                        <a:spcBef>
                          <a:spcPts val="300"/>
                        </a:spcBef>
                        <a:spcAft>
                          <a:spcPts val="300"/>
                        </a:spcAft>
                      </a:pPr>
                      <a:r>
                        <a:rPr lang="en-GB" sz="1100" b="1" dirty="0">
                          <a:effectLst/>
                          <a:latin typeface="Calibri" panose="020F0502020204030204" pitchFamily="34" charset="0"/>
                          <a:ea typeface="Times New Roman" panose="02020603050405020304" pitchFamily="18" charset="0"/>
                          <a:cs typeface="Times New Roman" panose="02020603050405020304" pitchFamily="18" charset="0"/>
                        </a:rPr>
                        <a:t>Area </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Times New Roman" panose="02020603050405020304" pitchFamily="18" charset="0"/>
                        </a:rPr>
                        <a:t>Threshold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Times New Roman" panose="02020603050405020304" pitchFamily="18" charset="0"/>
                        </a:rPr>
                        <a:t>Target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20000"/>
                        </a:lnSpc>
                        <a:spcBef>
                          <a:spcPts val="300"/>
                        </a:spcBef>
                        <a:spcAft>
                          <a:spcPts val="300"/>
                        </a:spcAft>
                      </a:pPr>
                      <a:r>
                        <a:rPr lang="en-GB" sz="1100" b="1">
                          <a:effectLst/>
                          <a:latin typeface="Calibri" panose="020F0502020204030204" pitchFamily="34" charset="0"/>
                          <a:ea typeface="Times New Roman" panose="02020603050405020304" pitchFamily="18" charset="0"/>
                          <a:cs typeface="Times New Roman" panose="02020603050405020304" pitchFamily="18" charset="0"/>
                        </a:rPr>
                        <a:t>Optimal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143237554"/>
                  </a:ext>
                </a:extLst>
              </a:tr>
              <a:tr h="272415">
                <a:tc>
                  <a:txBody>
                    <a:bodyPr/>
                    <a:lstStyle/>
                    <a:p>
                      <a:pPr>
                        <a:lnSpc>
                          <a:spcPct val="120000"/>
                        </a:lnSpc>
                        <a:spcBef>
                          <a:spcPts val="300"/>
                        </a:spcBef>
                        <a:spcAft>
                          <a:spcPts val="300"/>
                        </a:spcAft>
                      </a:pPr>
                      <a:r>
                        <a:rPr lang="en-GB" sz="1100">
                          <a:effectLst/>
                          <a:latin typeface="Calibri" panose="020F0502020204030204" pitchFamily="34" charset="0"/>
                          <a:ea typeface="Times New Roman" panose="02020603050405020304" pitchFamily="18" charset="0"/>
                          <a:cs typeface="Times New Roman" panose="02020603050405020304" pitchFamily="18" charset="0"/>
                        </a:rPr>
                        <a:t>flat (RMSE)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20000"/>
                        </a:lnSpc>
                        <a:spcBef>
                          <a:spcPts val="300"/>
                        </a:spcBef>
                        <a:spcAft>
                          <a:spcPts val="300"/>
                        </a:spcAft>
                      </a:pPr>
                      <a:r>
                        <a:rPr lang="en-GB" sz="1100" dirty="0">
                          <a:effectLst/>
                          <a:latin typeface="Calibri" panose="020F0502020204030204" pitchFamily="34" charset="0"/>
                          <a:ea typeface="Times New Roman" panose="02020603050405020304" pitchFamily="18" charset="0"/>
                          <a:cs typeface="Times New Roman" panose="02020603050405020304" pitchFamily="18" charset="0"/>
                        </a:rPr>
                        <a:t>40 mm</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20000"/>
                        </a:lnSpc>
                        <a:spcBef>
                          <a:spcPts val="300"/>
                        </a:spcBef>
                        <a:spcAft>
                          <a:spcPts val="300"/>
                        </a:spcAft>
                      </a:pPr>
                      <a:r>
                        <a:rPr lang="en-GB" sz="1100">
                          <a:effectLst/>
                          <a:latin typeface="Calibri" panose="020F0502020204030204" pitchFamily="34" charset="0"/>
                          <a:ea typeface="Times New Roman" panose="02020603050405020304" pitchFamily="18" charset="0"/>
                          <a:cs typeface="Times New Roman" panose="02020603050405020304" pitchFamily="18" charset="0"/>
                        </a:rPr>
                        <a:t>20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20000"/>
                        </a:lnSpc>
                        <a:spcBef>
                          <a:spcPts val="300"/>
                        </a:spcBef>
                        <a:spcAft>
                          <a:spcPts val="300"/>
                        </a:spcAft>
                      </a:pPr>
                      <a:r>
                        <a:rPr lang="en-GB" sz="1100">
                          <a:effectLst/>
                          <a:latin typeface="Calibri" panose="020F0502020204030204" pitchFamily="34" charset="0"/>
                          <a:ea typeface="Times New Roman" panose="02020603050405020304" pitchFamily="18" charset="0"/>
                          <a:cs typeface="Times New Roman" panose="02020603050405020304" pitchFamily="18" charset="0"/>
                        </a:rPr>
                        <a:t>10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29725594"/>
                  </a:ext>
                </a:extLst>
              </a:tr>
              <a:tr h="262255">
                <a:tc>
                  <a:txBody>
                    <a:bodyPr/>
                    <a:lstStyle/>
                    <a:p>
                      <a:pPr>
                        <a:lnSpc>
                          <a:spcPct val="120000"/>
                        </a:lnSpc>
                        <a:spcBef>
                          <a:spcPts val="300"/>
                        </a:spcBef>
                        <a:spcAft>
                          <a:spcPts val="300"/>
                        </a:spcAft>
                      </a:pPr>
                      <a:r>
                        <a:rPr lang="en-GB" sz="1100">
                          <a:effectLst/>
                          <a:latin typeface="Calibri" panose="020F0502020204030204" pitchFamily="34" charset="0"/>
                          <a:ea typeface="Times New Roman" panose="02020603050405020304" pitchFamily="18" charset="0"/>
                          <a:cs typeface="Times New Roman" panose="02020603050405020304" pitchFamily="18" charset="0"/>
                        </a:rPr>
                        <a:t>mountain (RMSE)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20000"/>
                        </a:lnSpc>
                        <a:spcBef>
                          <a:spcPts val="300"/>
                        </a:spcBef>
                        <a:spcAft>
                          <a:spcPts val="300"/>
                        </a:spcAft>
                      </a:pPr>
                      <a:r>
                        <a:rPr lang="en-GB" sz="1100">
                          <a:effectLst/>
                          <a:latin typeface="Calibri" panose="020F0502020204030204" pitchFamily="34" charset="0"/>
                          <a:ea typeface="Times New Roman" panose="02020603050405020304" pitchFamily="18" charset="0"/>
                          <a:cs typeface="Times New Roman" panose="02020603050405020304" pitchFamily="18" charset="0"/>
                        </a:rPr>
                        <a:t>45 mm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20000"/>
                        </a:lnSpc>
                        <a:spcBef>
                          <a:spcPts val="300"/>
                        </a:spcBef>
                        <a:spcAft>
                          <a:spcPts val="300"/>
                        </a:spcAft>
                      </a:pPr>
                      <a:r>
                        <a:rPr lang="en-GB" sz="1100" dirty="0">
                          <a:effectLst/>
                          <a:latin typeface="Calibri" panose="020F0502020204030204" pitchFamily="34" charset="0"/>
                          <a:ea typeface="Times New Roman" panose="02020603050405020304" pitchFamily="18" charset="0"/>
                          <a:cs typeface="Times New Roman" panose="02020603050405020304" pitchFamily="18" charset="0"/>
                        </a:rPr>
                        <a:t>25 mm</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20000"/>
                        </a:lnSpc>
                        <a:spcBef>
                          <a:spcPts val="300"/>
                        </a:spcBef>
                        <a:spcAft>
                          <a:spcPts val="300"/>
                        </a:spcAft>
                      </a:pPr>
                      <a:r>
                        <a:rPr lang="en-GB" sz="1100" dirty="0">
                          <a:effectLst/>
                          <a:latin typeface="Calibri" panose="020F0502020204030204" pitchFamily="34" charset="0"/>
                          <a:ea typeface="Times New Roman" panose="02020603050405020304" pitchFamily="18" charset="0"/>
                          <a:cs typeface="Times New Roman" panose="02020603050405020304" pitchFamily="18" charset="0"/>
                        </a:rPr>
                        <a:t>15 mm</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46571885"/>
                  </a:ext>
                </a:extLst>
              </a:tr>
            </a:tbl>
          </a:graphicData>
        </a:graphic>
      </p:graphicFrame>
      <p:sp>
        <p:nvSpPr>
          <p:cNvPr id="17"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3113012" y="605913"/>
            <a:ext cx="6972376" cy="649326"/>
          </a:xfrm>
          <a:prstGeom prst="rect">
            <a:avLst/>
          </a:prstGeom>
          <a:solidFill>
            <a:srgbClr val="00CCFF"/>
          </a:solidFill>
          <a:ln w="22225">
            <a:solidFill>
              <a:schemeClr val="tx1"/>
            </a:solidFill>
            <a:miter lim="800000"/>
            <a:headEnd/>
            <a:tailEnd/>
          </a:ln>
        </p:spPr>
        <p:txBody>
          <a:bodyPr wrap="square"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H13 </a:t>
            </a:r>
            <a:r>
              <a:rPr lang="it-IT" altLang="it-IT" dirty="0" err="1">
                <a:ea typeface="Calibri" panose="020F0502020204030204" pitchFamily="34" charset="0"/>
                <a:cs typeface="Times New Roman" panose="02020603050405020304" pitchFamily="18" charset="0"/>
              </a:rPr>
              <a:t>Snow</a:t>
            </a:r>
            <a:r>
              <a:rPr lang="it-IT" altLang="it-IT" dirty="0">
                <a:ea typeface="Calibri" panose="020F0502020204030204" pitchFamily="34" charset="0"/>
                <a:cs typeface="Times New Roman" panose="02020603050405020304" pitchFamily="18" charset="0"/>
              </a:rPr>
              <a:t> Water </a:t>
            </a:r>
            <a:r>
              <a:rPr lang="it-IT" altLang="it-IT" dirty="0" err="1">
                <a:ea typeface="Calibri" panose="020F0502020204030204" pitchFamily="34" charset="0"/>
                <a:cs typeface="Times New Roman" panose="02020603050405020304" pitchFamily="18" charset="0"/>
              </a:rPr>
              <a:t>Eq</a:t>
            </a:r>
            <a:r>
              <a:rPr lang="it-IT" altLang="it-IT" dirty="0">
                <a:ea typeface="Calibri" panose="020F0502020204030204" pitchFamily="34" charset="0"/>
                <a:cs typeface="Times New Roman" panose="02020603050405020304" pitchFamily="18" charset="0"/>
              </a:rPr>
              <a:t>.</a:t>
            </a:r>
          </a:p>
        </p:txBody>
      </p:sp>
    </p:spTree>
    <p:extLst>
      <p:ext uri="{BB962C8B-B14F-4D97-AF65-F5344CB8AC3E}">
        <p14:creationId xmlns:p14="http://schemas.microsoft.com/office/powerpoint/2010/main" val="82435150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magine 3"/>
          <p:cNvPicPr>
            <a:picLocks noChangeAspect="1"/>
          </p:cNvPicPr>
          <p:nvPr/>
        </p:nvPicPr>
        <p:blipFill>
          <a:blip r:embed="rId2"/>
          <a:stretch>
            <a:fillRect/>
          </a:stretch>
        </p:blipFill>
        <p:spPr>
          <a:xfrm>
            <a:off x="6749855" y="516475"/>
            <a:ext cx="4421287" cy="3317311"/>
          </a:xfrm>
          <a:prstGeom prst="rect">
            <a:avLst/>
          </a:prstGeom>
        </p:spPr>
      </p:pic>
      <p:sp>
        <p:nvSpPr>
          <p:cNvPr id="21506"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07"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08"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09"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0"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1"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2"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3"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4"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6"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21517" name="Rettangolo 1"/>
          <p:cNvSpPr>
            <a:spLocks noChangeArrowheads="1"/>
          </p:cNvSpPr>
          <p:nvPr/>
        </p:nvSpPr>
        <p:spPr bwMode="auto">
          <a:xfrm>
            <a:off x="1799333" y="1754626"/>
            <a:ext cx="4278411"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en-US" sz="2000" dirty="0"/>
              <a:t>Detail over Finland and Turkey</a:t>
            </a:r>
          </a:p>
          <a:p>
            <a:pPr eaLnBrk="1" hangingPunct="1"/>
            <a:endParaRPr lang="en-US" altLang="en-US" sz="2000" dirty="0"/>
          </a:p>
          <a:p>
            <a:pPr eaLnBrk="1" hangingPunct="1"/>
            <a:r>
              <a:rPr lang="en-US" altLang="en-US" sz="2000" u="sng" dirty="0"/>
              <a:t>General underestimation </a:t>
            </a:r>
            <a:r>
              <a:rPr lang="en-US" altLang="en-US" sz="2000" dirty="0"/>
              <a:t>of SWE when values are larger than 150 mm.</a:t>
            </a:r>
          </a:p>
        </p:txBody>
      </p:sp>
      <p:pic>
        <p:nvPicPr>
          <p:cNvPr id="5" name="Immagine 4"/>
          <p:cNvPicPr>
            <a:picLocks noChangeAspect="1"/>
          </p:cNvPicPr>
          <p:nvPr/>
        </p:nvPicPr>
        <p:blipFill>
          <a:blip r:embed="rId3"/>
          <a:stretch>
            <a:fillRect/>
          </a:stretch>
        </p:blipFill>
        <p:spPr>
          <a:xfrm>
            <a:off x="6455856" y="3646520"/>
            <a:ext cx="4400777" cy="3301719"/>
          </a:xfrm>
          <a:prstGeom prst="rect">
            <a:avLst/>
          </a:prstGeom>
        </p:spPr>
      </p:pic>
      <p:pic>
        <p:nvPicPr>
          <p:cNvPr id="6" name="Immagine 5"/>
          <p:cNvPicPr>
            <a:picLocks noChangeAspect="1"/>
          </p:cNvPicPr>
          <p:nvPr/>
        </p:nvPicPr>
        <p:blipFill>
          <a:blip r:embed="rId4"/>
          <a:stretch>
            <a:fillRect/>
          </a:stretch>
        </p:blipFill>
        <p:spPr>
          <a:xfrm>
            <a:off x="1524000" y="3646520"/>
            <a:ext cx="4617346" cy="3229753"/>
          </a:xfrm>
          <a:prstGeom prst="rect">
            <a:avLst/>
          </a:prstGeom>
        </p:spPr>
      </p:pic>
      <p:sp>
        <p:nvSpPr>
          <p:cNvPr id="17"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1193814" y="565726"/>
            <a:ext cx="4764075" cy="649326"/>
          </a:xfrm>
          <a:prstGeom prst="rect">
            <a:avLst/>
          </a:prstGeom>
          <a:solidFill>
            <a:srgbClr val="00CCFF"/>
          </a:solidFill>
          <a:ln w="22225">
            <a:solidFill>
              <a:schemeClr val="tx1"/>
            </a:solidFill>
            <a:miter lim="800000"/>
            <a:headEnd/>
            <a:tailEnd/>
          </a:ln>
        </p:spPr>
        <p:txBody>
          <a:bodyPr wrap="square"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H13 </a:t>
            </a:r>
            <a:r>
              <a:rPr lang="it-IT" altLang="it-IT" dirty="0" err="1">
                <a:ea typeface="Calibri" panose="020F0502020204030204" pitchFamily="34" charset="0"/>
                <a:cs typeface="Times New Roman" panose="02020603050405020304" pitchFamily="18" charset="0"/>
              </a:rPr>
              <a:t>details</a:t>
            </a:r>
            <a:endParaRPr lang="it-IT" altLang="it-IT"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52954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07"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08"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09"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0"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1"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2"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3"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4"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1516"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21517" name="Rettangolo 1"/>
          <p:cNvSpPr>
            <a:spLocks noChangeArrowheads="1"/>
          </p:cNvSpPr>
          <p:nvPr/>
        </p:nvSpPr>
        <p:spPr bwMode="auto">
          <a:xfrm>
            <a:off x="2141539" y="2060575"/>
            <a:ext cx="7489825"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285750" indent="-285750">
              <a:buFont typeface="Arial" panose="020B0604020202020204" pitchFamily="34" charset="0"/>
              <a:buChar char="•"/>
            </a:pPr>
            <a:r>
              <a:rPr lang="en-US" altLang="en-US" sz="2000" dirty="0"/>
              <a:t>H13 satisfies the Product Requirements, with </a:t>
            </a:r>
            <a:r>
              <a:rPr lang="en-US" altLang="en-US" sz="2000" u="sng" dirty="0"/>
              <a:t>RMSE between threshold and target</a:t>
            </a:r>
            <a:r>
              <a:rPr lang="en-US" altLang="en-US" sz="2000" dirty="0"/>
              <a:t> values.</a:t>
            </a:r>
          </a:p>
          <a:p>
            <a:pPr marL="285750" indent="-285750">
              <a:buFont typeface="Arial" panose="020B0604020202020204" pitchFamily="34" charset="0"/>
              <a:buChar char="•"/>
            </a:pPr>
            <a:endParaRPr lang="en-US" altLang="en-US" sz="2000" dirty="0"/>
          </a:p>
          <a:p>
            <a:pPr marL="285750" indent="-285750">
              <a:buFont typeface="Arial" panose="020B0604020202020204" pitchFamily="34" charset="0"/>
              <a:buChar char="•"/>
            </a:pPr>
            <a:r>
              <a:rPr lang="en-US" altLang="en-US" sz="2000" dirty="0"/>
              <a:t>Since the SWE product is developed for dry snow conditions, </a:t>
            </a:r>
            <a:r>
              <a:rPr lang="en-US" altLang="en-US" sz="2000" u="sng" dirty="0"/>
              <a:t>validation period </a:t>
            </a:r>
            <a:r>
              <a:rPr lang="en-US" altLang="en-US" sz="2000" dirty="0"/>
              <a:t>is selected as December to March (or to April for Germany), only in Finland, where snow cover is more stable, the whole period October-May is evaluated.</a:t>
            </a:r>
          </a:p>
          <a:p>
            <a:pPr marL="285750" indent="-285750">
              <a:buFont typeface="Arial" panose="020B0604020202020204" pitchFamily="34" charset="0"/>
              <a:buChar char="•"/>
            </a:pPr>
            <a:endParaRPr lang="en-US" altLang="en-US" sz="2000" dirty="0"/>
          </a:p>
          <a:p>
            <a:pPr marL="285750" indent="-285750">
              <a:buFont typeface="Arial" panose="020B0604020202020204" pitchFamily="34" charset="0"/>
              <a:buChar char="•"/>
            </a:pPr>
            <a:r>
              <a:rPr lang="en-US" altLang="en-US" sz="2000" u="sng" dirty="0"/>
              <a:t>Best performance </a:t>
            </a:r>
            <a:r>
              <a:rPr lang="en-US" altLang="en-US" sz="2000" dirty="0"/>
              <a:t>are obtained in flat areas.</a:t>
            </a:r>
          </a:p>
          <a:p>
            <a:pPr marL="285750" indent="-285750">
              <a:buFont typeface="Arial" panose="020B0604020202020204" pitchFamily="34" charset="0"/>
              <a:buChar char="•"/>
            </a:pPr>
            <a:endParaRPr lang="en-US" altLang="en-US" sz="2000" dirty="0"/>
          </a:p>
          <a:p>
            <a:pPr marL="285750" indent="-285750">
              <a:buFont typeface="Arial" panose="020B0604020202020204" pitchFamily="34" charset="0"/>
              <a:buChar char="•"/>
            </a:pPr>
            <a:r>
              <a:rPr lang="en-US" altLang="en-US" sz="2000" dirty="0"/>
              <a:t>Turkish and Finnish studies:  </a:t>
            </a:r>
            <a:r>
              <a:rPr lang="en-US" altLang="en-US" sz="2000" u="sng" dirty="0"/>
              <a:t>general underestimation </a:t>
            </a:r>
            <a:r>
              <a:rPr lang="en-US" altLang="en-US" sz="2000" dirty="0"/>
              <a:t>of SWE when values are larger than 150 mm, slight </a:t>
            </a:r>
            <a:r>
              <a:rPr lang="en-US" altLang="en-US" sz="2000" u="sng" dirty="0"/>
              <a:t>overestimate</a:t>
            </a:r>
            <a:r>
              <a:rPr lang="en-US" altLang="en-US" sz="2000" dirty="0"/>
              <a:t> below </a:t>
            </a:r>
          </a:p>
        </p:txBody>
      </p:sp>
      <p:sp>
        <p:nvSpPr>
          <p:cNvPr id="14"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3504413" y="566698"/>
            <a:ext cx="4764075" cy="649326"/>
          </a:xfrm>
          <a:prstGeom prst="rect">
            <a:avLst/>
          </a:prstGeom>
          <a:solidFill>
            <a:srgbClr val="00CCFF"/>
          </a:solidFill>
          <a:ln w="22225">
            <a:solidFill>
              <a:schemeClr val="tx1"/>
            </a:solidFill>
            <a:miter lim="800000"/>
            <a:headEnd/>
            <a:tailEnd/>
          </a:ln>
        </p:spPr>
        <p:txBody>
          <a:bodyPr wrap="square"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H13 </a:t>
            </a:r>
            <a:r>
              <a:rPr lang="it-IT" altLang="it-IT" dirty="0" err="1">
                <a:ea typeface="Calibri" panose="020F0502020204030204" pitchFamily="34" charset="0"/>
                <a:cs typeface="Times New Roman" panose="02020603050405020304" pitchFamily="18" charset="0"/>
              </a:rPr>
              <a:t>discussion</a:t>
            </a:r>
            <a:endParaRPr lang="it-IT" altLang="it-IT" dirty="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9635249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2531"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2532"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2533"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2534"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2535"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2536"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2537"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2538"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2540" name="CasellaDiTesto 1"/>
          <p:cNvSpPr txBox="1">
            <a:spLocks noChangeArrowheads="1"/>
          </p:cNvSpPr>
          <p:nvPr/>
        </p:nvSpPr>
        <p:spPr bwMode="auto">
          <a:xfrm>
            <a:off x="2243139" y="1844675"/>
            <a:ext cx="77057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endParaRPr lang="en-US" altLang="it-IT" sz="2000" u="sng">
              <a:solidFill>
                <a:srgbClr val="FF0000"/>
              </a:solidFill>
            </a:endParaRPr>
          </a:p>
        </p:txBody>
      </p:sp>
      <p:sp>
        <p:nvSpPr>
          <p:cNvPr id="22541"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21518" name="TextBox 3"/>
          <p:cNvSpPr txBox="1">
            <a:spLocks noChangeArrowheads="1"/>
          </p:cNvSpPr>
          <p:nvPr/>
        </p:nvSpPr>
        <p:spPr bwMode="auto">
          <a:xfrm>
            <a:off x="1796256" y="1851155"/>
            <a:ext cx="8640762" cy="4247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eaLnBrk="0" hangingPunct="0">
              <a:spcBef>
                <a:spcPts val="813"/>
              </a:spcBef>
              <a:buClr>
                <a:srgbClr val="000000"/>
              </a:buClr>
              <a:buSzPct val="100000"/>
              <a:buFont typeface="Times New Roman" pitchFamily="18" charset="0"/>
              <a:buChar char="•"/>
              <a:defRPr sz="3200">
                <a:solidFill>
                  <a:srgbClr val="000000"/>
                </a:solidFill>
                <a:latin typeface="Calibri" pitchFamily="34" charset="0"/>
                <a:ea typeface="ＭＳ Ｐゴシック" pitchFamily="34" charset="-128"/>
              </a:defRPr>
            </a:lvl1pPr>
            <a:lvl2pPr marL="742950" indent="-285750" eaLnBrk="0" hangingPunct="0">
              <a:spcBef>
                <a:spcPts val="700"/>
              </a:spcBef>
              <a:buClr>
                <a:srgbClr val="000000"/>
              </a:buClr>
              <a:buSzPct val="100000"/>
              <a:buFont typeface="Times New Roman" pitchFamily="18" charset="0"/>
              <a:buChar char="–"/>
              <a:defRPr sz="2800">
                <a:solidFill>
                  <a:srgbClr val="000000"/>
                </a:solidFill>
                <a:latin typeface="Calibri" pitchFamily="34" charset="0"/>
                <a:ea typeface="ＭＳ Ｐゴシック" pitchFamily="34" charset="-128"/>
              </a:defRPr>
            </a:lvl2pPr>
            <a:lvl3pPr marL="914400" eaLnBrk="0" hangingPunct="0">
              <a:spcBef>
                <a:spcPts val="613"/>
              </a:spcBef>
              <a:buClr>
                <a:srgbClr val="000000"/>
              </a:buClr>
              <a:buSzPct val="100000"/>
              <a:buFont typeface="Times New Roman" pitchFamily="18" charset="0"/>
              <a:buChar char="•"/>
              <a:defRPr sz="2400">
                <a:solidFill>
                  <a:srgbClr val="000000"/>
                </a:solidFill>
                <a:latin typeface="Calibri" pitchFamily="34" charset="0"/>
                <a:ea typeface="ＭＳ Ｐゴシック" pitchFamily="34" charset="-128"/>
              </a:defRPr>
            </a:lvl3pPr>
            <a:lvl4pPr marL="1371600" eaLnBrk="0" hangingPunct="0">
              <a:spcBef>
                <a:spcPts val="500"/>
              </a:spcBef>
              <a:buClr>
                <a:srgbClr val="000000"/>
              </a:buClr>
              <a:buSzPct val="100000"/>
              <a:buFont typeface="Times New Roman" pitchFamily="18" charset="0"/>
              <a:buChar char="–"/>
              <a:defRPr sz="2000">
                <a:solidFill>
                  <a:srgbClr val="000000"/>
                </a:solidFill>
                <a:latin typeface="Calibri" pitchFamily="34" charset="0"/>
                <a:ea typeface="ＭＳ Ｐゴシック" pitchFamily="34" charset="-128"/>
              </a:defRPr>
            </a:lvl4pPr>
            <a:lvl5pPr marL="1828800" eaLnBrk="0" hangingPunct="0">
              <a:spcBef>
                <a:spcPts val="500"/>
              </a:spcBef>
              <a:buClr>
                <a:srgbClr val="000000"/>
              </a:buClr>
              <a:buSzPct val="100000"/>
              <a:buFont typeface="Times New Roman" pitchFamily="18" charset="0"/>
              <a:buChar char="»"/>
              <a:defRPr sz="2000">
                <a:solidFill>
                  <a:srgbClr val="000000"/>
                </a:solidFill>
                <a:latin typeface="Calibri" pitchFamily="34" charset="0"/>
                <a:ea typeface="ＭＳ Ｐゴシック" pitchFamily="34" charset="-128"/>
              </a:defRPr>
            </a:lvl5pPr>
            <a:lvl6pPr indent="-204788" eaLnBrk="0" fontAlgn="base" hangingPunct="0">
              <a:spcBef>
                <a:spcPts val="500"/>
              </a:spcBef>
              <a:spcAft>
                <a:spcPct val="0"/>
              </a:spcAft>
              <a:buClr>
                <a:srgbClr val="000000"/>
              </a:buClr>
              <a:buSzPct val="100000"/>
              <a:buFont typeface="Times New Roman" pitchFamily="18" charset="0"/>
              <a:buChar char="»"/>
              <a:defRPr sz="2000">
                <a:solidFill>
                  <a:srgbClr val="000000"/>
                </a:solidFill>
                <a:latin typeface="Calibri" pitchFamily="34" charset="0"/>
                <a:ea typeface="ＭＳ Ｐゴシック" pitchFamily="34" charset="-128"/>
              </a:defRPr>
            </a:lvl6pPr>
            <a:lvl7pPr indent="-204788" eaLnBrk="0" fontAlgn="base" hangingPunct="0">
              <a:spcBef>
                <a:spcPts val="500"/>
              </a:spcBef>
              <a:spcAft>
                <a:spcPct val="0"/>
              </a:spcAft>
              <a:buClr>
                <a:srgbClr val="000000"/>
              </a:buClr>
              <a:buSzPct val="100000"/>
              <a:buFont typeface="Times New Roman" pitchFamily="18" charset="0"/>
              <a:buChar char="»"/>
              <a:defRPr sz="2000">
                <a:solidFill>
                  <a:srgbClr val="000000"/>
                </a:solidFill>
                <a:latin typeface="Calibri" pitchFamily="34" charset="0"/>
                <a:ea typeface="ＭＳ Ｐゴシック" pitchFamily="34" charset="-128"/>
              </a:defRPr>
            </a:lvl7pPr>
            <a:lvl8pPr indent="-204788" eaLnBrk="0" fontAlgn="base" hangingPunct="0">
              <a:spcBef>
                <a:spcPts val="500"/>
              </a:spcBef>
              <a:spcAft>
                <a:spcPct val="0"/>
              </a:spcAft>
              <a:buClr>
                <a:srgbClr val="000000"/>
              </a:buClr>
              <a:buSzPct val="100000"/>
              <a:buFont typeface="Times New Roman" pitchFamily="18" charset="0"/>
              <a:buChar char="»"/>
              <a:defRPr sz="2000">
                <a:solidFill>
                  <a:srgbClr val="000000"/>
                </a:solidFill>
                <a:latin typeface="Calibri" pitchFamily="34" charset="0"/>
                <a:ea typeface="ＭＳ Ｐゴシック" pitchFamily="34" charset="-128"/>
              </a:defRPr>
            </a:lvl8pPr>
            <a:lvl9pPr indent="-204788" eaLnBrk="0" fontAlgn="base" hangingPunct="0">
              <a:spcBef>
                <a:spcPts val="500"/>
              </a:spcBef>
              <a:spcAft>
                <a:spcPct val="0"/>
              </a:spcAft>
              <a:buClr>
                <a:srgbClr val="000000"/>
              </a:buClr>
              <a:buSzPct val="100000"/>
              <a:buFont typeface="Times New Roman" pitchFamily="18" charset="0"/>
              <a:buChar char="»"/>
              <a:defRPr sz="2000">
                <a:solidFill>
                  <a:srgbClr val="000000"/>
                </a:solidFill>
                <a:latin typeface="Calibri" pitchFamily="34" charset="0"/>
                <a:ea typeface="ＭＳ Ｐゴシック" pitchFamily="34" charset="-128"/>
              </a:defRPr>
            </a:lvl9pPr>
          </a:lstStyle>
          <a:p>
            <a:pPr marL="457200" indent="-457200" eaLnBrk="1" hangingPunct="1">
              <a:spcBef>
                <a:spcPct val="0"/>
              </a:spcBef>
              <a:buClrTx/>
              <a:buSzTx/>
              <a:buFont typeface="+mj-lt"/>
              <a:buAutoNum type="arabicPeriod"/>
              <a:defRPr/>
            </a:pPr>
            <a:r>
              <a:rPr lang="en-GB" altLang="en-US" sz="1800" dirty="0">
                <a:solidFill>
                  <a:srgbClr val="00B050"/>
                </a:solidFill>
              </a:rPr>
              <a:t>Snow Detection Products (Snow Cover) H10, H34, H32</a:t>
            </a:r>
          </a:p>
          <a:p>
            <a:pPr lvl="1" eaLnBrk="1" hangingPunct="1">
              <a:spcBef>
                <a:spcPct val="0"/>
              </a:spcBef>
              <a:buClrTx/>
              <a:buSzTx/>
              <a:defRPr/>
            </a:pPr>
            <a:r>
              <a:rPr lang="en-GB" altLang="en-US" sz="1800" dirty="0">
                <a:solidFill>
                  <a:srgbClr val="00B050"/>
                </a:solidFill>
              </a:rPr>
              <a:t>Best performances in flat areas, were snow cover is more homogeneous</a:t>
            </a:r>
          </a:p>
          <a:p>
            <a:pPr lvl="1" eaLnBrk="1" hangingPunct="1">
              <a:spcBef>
                <a:spcPct val="0"/>
              </a:spcBef>
              <a:buClrTx/>
              <a:buSzTx/>
              <a:defRPr/>
            </a:pPr>
            <a:r>
              <a:rPr lang="en-GB" altLang="en-US" sz="1800" dirty="0">
                <a:solidFill>
                  <a:srgbClr val="00B050"/>
                </a:solidFill>
              </a:rPr>
              <a:t>Problems arise if non homogeneous snow cover (space and time)</a:t>
            </a:r>
          </a:p>
          <a:p>
            <a:pPr lvl="1" eaLnBrk="1" hangingPunct="1">
              <a:spcBef>
                <a:spcPct val="0"/>
              </a:spcBef>
              <a:buClrTx/>
              <a:buSzTx/>
              <a:defRPr/>
            </a:pPr>
            <a:r>
              <a:rPr lang="en-GB" altLang="en-US" sz="1800" dirty="0">
                <a:solidFill>
                  <a:srgbClr val="00B050"/>
                </a:solidFill>
              </a:rPr>
              <a:t>Validation with ground data very difficult (filtering needed). Better performances with high resolution satellite data</a:t>
            </a:r>
          </a:p>
          <a:p>
            <a:pPr marL="914400" lvl="1" indent="-457200" eaLnBrk="1" hangingPunct="1">
              <a:spcBef>
                <a:spcPct val="0"/>
              </a:spcBef>
              <a:buClrTx/>
              <a:buSzTx/>
              <a:buFont typeface="+mj-lt"/>
              <a:buAutoNum type="arabicPeriod"/>
              <a:defRPr/>
            </a:pPr>
            <a:endParaRPr lang="en-GB" altLang="en-US" sz="1800" dirty="0">
              <a:solidFill>
                <a:srgbClr val="00B050"/>
              </a:solidFill>
            </a:endParaRPr>
          </a:p>
          <a:p>
            <a:pPr marL="457200" indent="-457200" eaLnBrk="1" hangingPunct="1">
              <a:spcBef>
                <a:spcPct val="0"/>
              </a:spcBef>
              <a:buClrTx/>
              <a:buSzTx/>
              <a:buFont typeface="+mj-lt"/>
              <a:buAutoNum type="arabicPeriod"/>
              <a:defRPr/>
            </a:pPr>
            <a:r>
              <a:rPr lang="en-GB" altLang="en-US" sz="1800" dirty="0">
                <a:solidFill>
                  <a:srgbClr val="FF0000"/>
                </a:solidFill>
              </a:rPr>
              <a:t>Snow Status (Dry/Wet) H11: Validation suggest use only in Nordic areas (flat). Validation difficult if not impossible due to </a:t>
            </a:r>
            <a:r>
              <a:rPr lang="en-GB" altLang="en-US" sz="1800" dirty="0" err="1">
                <a:solidFill>
                  <a:srgbClr val="FF0000"/>
                </a:solidFill>
              </a:rPr>
              <a:t>proxi</a:t>
            </a:r>
            <a:r>
              <a:rPr lang="en-GB" altLang="en-US" sz="1800" dirty="0">
                <a:solidFill>
                  <a:srgbClr val="FF0000"/>
                </a:solidFill>
              </a:rPr>
              <a:t> data (temperature)</a:t>
            </a:r>
          </a:p>
          <a:p>
            <a:pPr marL="457200" indent="-457200" eaLnBrk="1" hangingPunct="1">
              <a:spcBef>
                <a:spcPct val="0"/>
              </a:spcBef>
              <a:buClrTx/>
              <a:buSzTx/>
              <a:buFont typeface="+mj-lt"/>
              <a:buAutoNum type="arabicPeriod"/>
              <a:defRPr/>
            </a:pPr>
            <a:endParaRPr lang="en-GB" altLang="en-US" sz="1800" dirty="0">
              <a:solidFill>
                <a:srgbClr val="FF0000"/>
              </a:solidFill>
            </a:endParaRPr>
          </a:p>
          <a:p>
            <a:pPr marL="457200" indent="-457200" eaLnBrk="1" hangingPunct="1">
              <a:spcBef>
                <a:spcPct val="0"/>
              </a:spcBef>
              <a:buClrTx/>
              <a:buSzTx/>
              <a:buFont typeface="+mj-lt"/>
              <a:buAutoNum type="arabicPeriod"/>
              <a:defRPr/>
            </a:pPr>
            <a:r>
              <a:rPr lang="en-GB" altLang="en-US" sz="1800" dirty="0">
                <a:solidFill>
                  <a:srgbClr val="7030A0"/>
                </a:solidFill>
              </a:rPr>
              <a:t>Fractional/Effective Snow Cover H12 and H35: Validation results good in flat areas, acceptable in mountainous areas, due to problems of resolution (complex terrain) and not homogeneous snow cover in mountains</a:t>
            </a:r>
          </a:p>
          <a:p>
            <a:pPr marL="457200" indent="-457200" eaLnBrk="1" hangingPunct="1">
              <a:spcBef>
                <a:spcPct val="0"/>
              </a:spcBef>
              <a:buClrTx/>
              <a:buSzTx/>
              <a:buFont typeface="+mj-lt"/>
              <a:buAutoNum type="arabicPeriod"/>
              <a:defRPr/>
            </a:pPr>
            <a:endParaRPr lang="en-GB" altLang="en-US" sz="1800" dirty="0">
              <a:solidFill>
                <a:srgbClr val="7030A0"/>
              </a:solidFill>
            </a:endParaRPr>
          </a:p>
          <a:p>
            <a:pPr marL="457200" indent="-457200" eaLnBrk="1" hangingPunct="1">
              <a:spcBef>
                <a:spcPct val="0"/>
              </a:spcBef>
              <a:buClrTx/>
              <a:buSzTx/>
              <a:buFont typeface="+mj-lt"/>
              <a:buAutoNum type="arabicPeriod"/>
              <a:defRPr/>
            </a:pPr>
            <a:r>
              <a:rPr lang="en-GB" altLang="en-US" sz="1800" dirty="0">
                <a:solidFill>
                  <a:srgbClr val="0070C0"/>
                </a:solidFill>
              </a:rPr>
              <a:t>SWE Products H13: Performances better in flat areas (RMSE 10-20 mm), in mountainous areas ( around 40 mm). Underestimate if more than 100 cm snow.</a:t>
            </a:r>
          </a:p>
        </p:txBody>
      </p:sp>
      <p:sp>
        <p:nvSpPr>
          <p:cNvPr id="15"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3320158" y="494376"/>
            <a:ext cx="4764075" cy="649326"/>
          </a:xfrm>
          <a:prstGeom prst="rect">
            <a:avLst/>
          </a:prstGeom>
          <a:solidFill>
            <a:srgbClr val="00CCFF"/>
          </a:solidFill>
          <a:ln w="22225">
            <a:solidFill>
              <a:schemeClr val="tx1"/>
            </a:solidFill>
            <a:miter lim="800000"/>
            <a:headEnd/>
            <a:tailEnd/>
          </a:ln>
        </p:spPr>
        <p:txBody>
          <a:bodyPr wrap="square"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a:ea typeface="Calibri" panose="020F0502020204030204" pitchFamily="34" charset="0"/>
                <a:cs typeface="Times New Roman" panose="02020603050405020304" pitchFamily="18" charset="0"/>
              </a:rPr>
              <a:t>RECAP</a:t>
            </a:r>
          </a:p>
        </p:txBody>
      </p:sp>
    </p:spTree>
    <p:extLst>
      <p:ext uri="{BB962C8B-B14F-4D97-AF65-F5344CB8AC3E}">
        <p14:creationId xmlns:p14="http://schemas.microsoft.com/office/powerpoint/2010/main" val="9997440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6147"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6148"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6149"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6150"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6151"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6152"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6153"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6154" name="Text Box 15"/>
          <p:cNvSpPr txBox="1">
            <a:spLocks noChangeArrowheads="1"/>
          </p:cNvSpPr>
          <p:nvPr/>
        </p:nvSpPr>
        <p:spPr bwMode="auto">
          <a:xfrm>
            <a:off x="2884489" y="636023"/>
            <a:ext cx="6421437" cy="649326"/>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en-US" altLang="it-IT" b="1" dirty="0">
                <a:ea typeface="Calibri" panose="020F0502020204030204" pitchFamily="34" charset="0"/>
                <a:cs typeface="Times New Roman" panose="02020603050405020304" pitchFamily="18" charset="0"/>
              </a:rPr>
              <a:t>SUMMARY</a:t>
            </a:r>
            <a:endParaRPr lang="it-IT" altLang="it-IT" b="1" dirty="0">
              <a:ea typeface="Calibri" panose="020F0502020204030204" pitchFamily="34" charset="0"/>
              <a:cs typeface="Times New Roman" panose="02020603050405020304" pitchFamily="18" charset="0"/>
            </a:endParaRPr>
          </a:p>
        </p:txBody>
      </p:sp>
      <p:sp>
        <p:nvSpPr>
          <p:cNvPr id="3083" name="CasellaDiTesto 14"/>
          <p:cNvSpPr txBox="1">
            <a:spLocks noChangeArrowheads="1"/>
          </p:cNvSpPr>
          <p:nvPr/>
        </p:nvSpPr>
        <p:spPr bwMode="auto">
          <a:xfrm>
            <a:off x="2981325" y="2390776"/>
            <a:ext cx="6191250" cy="3766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spAutoFit/>
          </a:bodyPr>
          <a:lstStyle>
            <a:lvl1pPr eaLnBrk="0" hangingPunct="0">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eaLnBrk="0" hangingPunct="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eaLnBrk="0" hangingPunct="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eaLnBrk="0" hangingPunct="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eaLnBrk="0" hangingPunct="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marL="342900" indent="-342900">
              <a:defRPr/>
            </a:pPr>
            <a:r>
              <a:rPr lang="it-IT" altLang="it-IT" b="1" dirty="0" err="1"/>
              <a:t>Snow</a:t>
            </a:r>
            <a:r>
              <a:rPr lang="it-IT" altLang="it-IT" b="1" dirty="0"/>
              <a:t> </a:t>
            </a:r>
            <a:r>
              <a:rPr lang="it-IT" altLang="it-IT" b="1" dirty="0" err="1"/>
              <a:t>Products</a:t>
            </a:r>
            <a:r>
              <a:rPr lang="it-IT" altLang="it-IT" b="1" dirty="0"/>
              <a:t> in H-SAF </a:t>
            </a:r>
          </a:p>
          <a:p>
            <a:pPr marL="342900" indent="-342900">
              <a:defRPr/>
            </a:pPr>
            <a:endParaRPr lang="it-IT" altLang="it-IT" b="1" dirty="0"/>
          </a:p>
          <a:p>
            <a:pPr marL="342900" indent="-342900">
              <a:defRPr/>
            </a:pPr>
            <a:r>
              <a:rPr lang="it-IT" altLang="it-IT" b="1" dirty="0" err="1"/>
              <a:t>Validation</a:t>
            </a:r>
            <a:r>
              <a:rPr lang="it-IT" altLang="it-IT" b="1" dirty="0"/>
              <a:t> </a:t>
            </a:r>
            <a:r>
              <a:rPr lang="it-IT" altLang="it-IT" b="1" dirty="0" err="1"/>
              <a:t>results</a:t>
            </a:r>
            <a:r>
              <a:rPr lang="it-IT" altLang="it-IT" b="1" dirty="0"/>
              <a:t>, performances and </a:t>
            </a:r>
            <a:r>
              <a:rPr lang="it-IT" altLang="it-IT" b="1" dirty="0" err="1"/>
              <a:t>limitations</a:t>
            </a:r>
            <a:endParaRPr lang="it-IT" altLang="it-IT" b="1" dirty="0"/>
          </a:p>
          <a:p>
            <a:pPr marL="342900" indent="-342900">
              <a:defRPr/>
            </a:pPr>
            <a:endParaRPr lang="it-IT" altLang="it-IT" b="1" dirty="0">
              <a:solidFill>
                <a:schemeClr val="tx1"/>
              </a:solidFill>
            </a:endParaRPr>
          </a:p>
          <a:p>
            <a:pPr marL="342900" indent="-342900">
              <a:defRPr/>
            </a:pPr>
            <a:r>
              <a:rPr lang="it-IT" altLang="it-IT" b="1" dirty="0" err="1"/>
              <a:t>Discussion</a:t>
            </a:r>
            <a:r>
              <a:rPr lang="it-IT" altLang="it-IT" b="1" dirty="0"/>
              <a:t> and </a:t>
            </a:r>
            <a:r>
              <a:rPr lang="it-IT" altLang="it-IT" b="1" dirty="0" err="1"/>
              <a:t>questions</a:t>
            </a:r>
            <a:endParaRPr lang="it-IT" altLang="it-IT" b="1" dirty="0"/>
          </a:p>
          <a:p>
            <a:pPr>
              <a:defRPr/>
            </a:pPr>
            <a:endParaRPr lang="en-US" altLang="it-IT" sz="1400" dirty="0"/>
          </a:p>
        </p:txBody>
      </p:sp>
      <p:sp>
        <p:nvSpPr>
          <p:cNvPr id="6156"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Tree>
    <p:extLst>
      <p:ext uri="{BB962C8B-B14F-4D97-AF65-F5344CB8AC3E}">
        <p14:creationId xmlns:p14="http://schemas.microsoft.com/office/powerpoint/2010/main" val="275188160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3555"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3556"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3557"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3558"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3559"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3560"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3561"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3562"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23563"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23565" name="Rettangolo 2"/>
          <p:cNvSpPr>
            <a:spLocks noChangeArrowheads="1"/>
          </p:cNvSpPr>
          <p:nvPr/>
        </p:nvSpPr>
        <p:spPr bwMode="auto">
          <a:xfrm>
            <a:off x="5698687" y="1995865"/>
            <a:ext cx="6493313"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en-US" sz="9600" b="1" dirty="0">
                <a:solidFill>
                  <a:srgbClr val="0070C0"/>
                </a:solidFill>
              </a:rPr>
              <a:t>Thank You!</a:t>
            </a:r>
          </a:p>
        </p:txBody>
      </p:sp>
    </p:spTree>
    <p:extLst>
      <p:ext uri="{BB962C8B-B14F-4D97-AF65-F5344CB8AC3E}">
        <p14:creationId xmlns:p14="http://schemas.microsoft.com/office/powerpoint/2010/main" val="2363277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8195"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8196"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8197"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8198"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8199"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8200"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8201"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8202" name="Text Box 15"/>
          <p:cNvSpPr txBox="1">
            <a:spLocks noChangeArrowheads="1"/>
          </p:cNvSpPr>
          <p:nvPr/>
        </p:nvSpPr>
        <p:spPr bwMode="auto">
          <a:xfrm>
            <a:off x="2840200" y="530831"/>
            <a:ext cx="6421437" cy="649326"/>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b="1" dirty="0">
                <a:ea typeface="Calibri" panose="020F0502020204030204" pitchFamily="34" charset="0"/>
                <a:cs typeface="Times New Roman" panose="02020603050405020304" pitchFamily="18" charset="0"/>
              </a:rPr>
              <a:t>Snow Products in H-SAF</a:t>
            </a:r>
          </a:p>
        </p:txBody>
      </p:sp>
      <p:sp>
        <p:nvSpPr>
          <p:cNvPr id="8203" name="CasellaDiTesto 14"/>
          <p:cNvSpPr txBox="1">
            <a:spLocks noChangeArrowheads="1"/>
          </p:cNvSpPr>
          <p:nvPr/>
        </p:nvSpPr>
        <p:spPr bwMode="auto">
          <a:xfrm>
            <a:off x="2351584" y="1988841"/>
            <a:ext cx="7848872" cy="42277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buFont typeface="Times New Roman" panose="02020603050405020304" pitchFamily="18" charset="0"/>
              <a:buNone/>
            </a:pPr>
            <a:r>
              <a:rPr lang="it-IT" altLang="it-IT" sz="2400" b="1" dirty="0"/>
              <a:t>Legacy products over </a:t>
            </a:r>
            <a:r>
              <a:rPr lang="it-IT" altLang="it-IT" sz="2400" b="1" dirty="0" err="1"/>
              <a:t>European</a:t>
            </a:r>
            <a:r>
              <a:rPr lang="it-IT" altLang="it-IT" sz="2400" b="1" dirty="0"/>
              <a:t> area - </a:t>
            </a:r>
            <a:r>
              <a:rPr lang="it-IT" altLang="it-IT" sz="2400" b="1" dirty="0" err="1"/>
              <a:t>operational</a:t>
            </a:r>
            <a:endParaRPr lang="en-US" altLang="it-IT" sz="2400" b="1" dirty="0"/>
          </a:p>
          <a:p>
            <a:pPr marL="342900" indent="-342900"/>
            <a:r>
              <a:rPr lang="en-US" altLang="it-IT" sz="2400" dirty="0"/>
              <a:t>H10 Snow detection – Snow cover</a:t>
            </a:r>
          </a:p>
          <a:p>
            <a:pPr marL="342900" indent="-342900"/>
            <a:r>
              <a:rPr lang="en-US" altLang="it-IT" sz="2400" dirty="0"/>
              <a:t>H11 Snow status (wet/dry)</a:t>
            </a:r>
          </a:p>
          <a:p>
            <a:pPr marL="342900" indent="-342900"/>
            <a:r>
              <a:rPr lang="en-US" altLang="it-IT" sz="2400" dirty="0"/>
              <a:t>H12 Effective (Fractional) Snow Cover FSC</a:t>
            </a:r>
          </a:p>
          <a:p>
            <a:pPr marL="342900" indent="-342900"/>
            <a:r>
              <a:rPr lang="en-US" altLang="it-IT" sz="2400" dirty="0"/>
              <a:t>H13 Snow Water Equivalent SWE</a:t>
            </a:r>
          </a:p>
          <a:p>
            <a:pPr>
              <a:buFont typeface="Times New Roman" panose="02020603050405020304" pitchFamily="18" charset="0"/>
              <a:buNone/>
            </a:pPr>
            <a:endParaRPr lang="it-IT" altLang="it-IT" sz="2400" b="1" dirty="0">
              <a:solidFill>
                <a:schemeClr val="tx1"/>
              </a:solidFill>
            </a:endParaRPr>
          </a:p>
          <a:p>
            <a:pPr>
              <a:buFont typeface="Times New Roman" panose="02020603050405020304" pitchFamily="18" charset="0"/>
              <a:buNone/>
            </a:pPr>
            <a:r>
              <a:rPr lang="it-IT" altLang="it-IT" sz="2400" b="1" dirty="0">
                <a:solidFill>
                  <a:schemeClr val="tx1"/>
                </a:solidFill>
              </a:rPr>
              <a:t>Global and </a:t>
            </a:r>
            <a:r>
              <a:rPr lang="it-IT" altLang="it-IT" sz="2400" b="1" dirty="0" err="1">
                <a:solidFill>
                  <a:schemeClr val="tx1"/>
                </a:solidFill>
              </a:rPr>
              <a:t>hemispherical</a:t>
            </a:r>
            <a:r>
              <a:rPr lang="it-IT" altLang="it-IT" sz="2400" b="1" dirty="0">
                <a:solidFill>
                  <a:schemeClr val="tx1"/>
                </a:solidFill>
              </a:rPr>
              <a:t> </a:t>
            </a:r>
            <a:r>
              <a:rPr lang="it-IT" altLang="it-IT" sz="2400" b="1" dirty="0" err="1">
                <a:solidFill>
                  <a:schemeClr val="tx1"/>
                </a:solidFill>
              </a:rPr>
              <a:t>products</a:t>
            </a:r>
            <a:r>
              <a:rPr lang="it-IT" altLang="it-IT" sz="2400" b="1" dirty="0">
                <a:solidFill>
                  <a:schemeClr val="tx1"/>
                </a:solidFill>
              </a:rPr>
              <a:t>:  </a:t>
            </a:r>
          </a:p>
          <a:p>
            <a:pPr marL="342900" indent="-342900"/>
            <a:r>
              <a:rPr lang="it-IT" altLang="it-IT" sz="2400" dirty="0">
                <a:solidFill>
                  <a:schemeClr val="tx1"/>
                </a:solidFill>
              </a:rPr>
              <a:t>H34 and H35 new </a:t>
            </a:r>
            <a:r>
              <a:rPr lang="it-IT" altLang="it-IT" sz="2400" dirty="0" err="1">
                <a:solidFill>
                  <a:schemeClr val="tx1"/>
                </a:solidFill>
              </a:rPr>
              <a:t>products</a:t>
            </a:r>
            <a:r>
              <a:rPr lang="it-IT" altLang="it-IT" sz="2400" dirty="0">
                <a:solidFill>
                  <a:schemeClr val="tx1"/>
                </a:solidFill>
              </a:rPr>
              <a:t> (</a:t>
            </a:r>
            <a:r>
              <a:rPr lang="it-IT" altLang="it-IT" sz="2400" dirty="0" err="1">
                <a:solidFill>
                  <a:schemeClr val="tx1"/>
                </a:solidFill>
              </a:rPr>
              <a:t>Snow</a:t>
            </a:r>
            <a:r>
              <a:rPr lang="it-IT" altLang="it-IT" sz="2400" dirty="0">
                <a:solidFill>
                  <a:schemeClr val="tx1"/>
                </a:solidFill>
              </a:rPr>
              <a:t> </a:t>
            </a:r>
            <a:r>
              <a:rPr lang="it-IT" altLang="it-IT" sz="2400" dirty="0" err="1">
                <a:solidFill>
                  <a:schemeClr val="tx1"/>
                </a:solidFill>
              </a:rPr>
              <a:t>det</a:t>
            </a:r>
            <a:r>
              <a:rPr lang="it-IT" altLang="it-IT" sz="2400" dirty="0">
                <a:solidFill>
                  <a:schemeClr val="tx1"/>
                </a:solidFill>
              </a:rPr>
              <a:t>. and FSC) </a:t>
            </a:r>
            <a:r>
              <a:rPr lang="it-IT" altLang="it-IT" sz="2400" dirty="0" err="1">
                <a:solidFill>
                  <a:schemeClr val="tx1"/>
                </a:solidFill>
              </a:rPr>
              <a:t>Pre</a:t>
            </a:r>
            <a:r>
              <a:rPr lang="it-IT" altLang="it-IT" sz="2400" dirty="0">
                <a:solidFill>
                  <a:schemeClr val="tx1"/>
                </a:solidFill>
              </a:rPr>
              <a:t>-op</a:t>
            </a:r>
          </a:p>
          <a:p>
            <a:pPr marL="342900" indent="-342900"/>
            <a:r>
              <a:rPr lang="it-IT" altLang="it-IT" sz="2400" dirty="0">
                <a:solidFill>
                  <a:schemeClr val="tx1"/>
                </a:solidFill>
              </a:rPr>
              <a:t>H31 and H32 ex L-Saf products (Snow </a:t>
            </a:r>
            <a:r>
              <a:rPr lang="it-IT" altLang="it-IT" sz="2400" dirty="0" err="1">
                <a:solidFill>
                  <a:schemeClr val="tx1"/>
                </a:solidFill>
              </a:rPr>
              <a:t>det</a:t>
            </a:r>
            <a:r>
              <a:rPr lang="it-IT" altLang="it-IT" sz="2400" dirty="0">
                <a:solidFill>
                  <a:schemeClr val="tx1"/>
                </a:solidFill>
              </a:rPr>
              <a:t>.) Op</a:t>
            </a:r>
            <a:endParaRPr lang="it-IT" altLang="it-IT" sz="2400" dirty="0"/>
          </a:p>
        </p:txBody>
      </p:sp>
      <p:sp>
        <p:nvSpPr>
          <p:cNvPr id="8204"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Tree>
    <p:extLst>
      <p:ext uri="{BB962C8B-B14F-4D97-AF65-F5344CB8AC3E}">
        <p14:creationId xmlns:p14="http://schemas.microsoft.com/office/powerpoint/2010/main" val="33059384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3"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4"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5"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6"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7"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8"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9"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50" name="Text Box 15"/>
          <p:cNvSpPr txBox="1">
            <a:spLocks noChangeArrowheads="1"/>
          </p:cNvSpPr>
          <p:nvPr/>
        </p:nvSpPr>
        <p:spPr bwMode="auto">
          <a:xfrm>
            <a:off x="3021807" y="542905"/>
            <a:ext cx="6421438" cy="649326"/>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en-US" altLang="it-IT" dirty="0">
                <a:ea typeface="Calibri" panose="020F0502020204030204" pitchFamily="34" charset="0"/>
                <a:cs typeface="Times New Roman" panose="02020603050405020304" pitchFamily="18" charset="0"/>
              </a:rPr>
              <a:t>Ground Station Network</a:t>
            </a:r>
            <a:endParaRPr lang="it-IT" altLang="it-IT" dirty="0">
              <a:ea typeface="Calibri" panose="020F0502020204030204" pitchFamily="34" charset="0"/>
              <a:cs typeface="Times New Roman" panose="02020603050405020304" pitchFamily="18" charset="0"/>
            </a:endParaRPr>
          </a:p>
        </p:txBody>
      </p:sp>
      <p:sp>
        <p:nvSpPr>
          <p:cNvPr id="10251"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pic>
        <p:nvPicPr>
          <p:cNvPr id="10252" name="Immagine 1"/>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19935" y="1609509"/>
            <a:ext cx="6010803" cy="47919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53" name="Rettangolo 4"/>
          <p:cNvSpPr>
            <a:spLocks noChangeArrowheads="1"/>
          </p:cNvSpPr>
          <p:nvPr/>
        </p:nvSpPr>
        <p:spPr bwMode="auto">
          <a:xfrm>
            <a:off x="1059052" y="1812603"/>
            <a:ext cx="2614613" cy="2739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GB" altLang="it-IT" sz="2400" b="1" dirty="0"/>
              <a:t>Weather stations </a:t>
            </a:r>
          </a:p>
          <a:p>
            <a:pPr eaLnBrk="1" hangingPunct="1"/>
            <a:r>
              <a:rPr lang="en-GB" altLang="it-IT" sz="2400" b="1" dirty="0"/>
              <a:t>and snow detection: manual and automatic</a:t>
            </a:r>
          </a:p>
          <a:p>
            <a:pPr eaLnBrk="1" hangingPunct="1"/>
            <a:endParaRPr lang="en-GB" altLang="it-IT" sz="2400" b="1" dirty="0"/>
          </a:p>
          <a:p>
            <a:pPr eaLnBrk="1" hangingPunct="1"/>
            <a:r>
              <a:rPr lang="en-GB" altLang="it-IT" sz="2400" b="1" dirty="0"/>
              <a:t>SWE Stations</a:t>
            </a:r>
          </a:p>
          <a:p>
            <a:pPr eaLnBrk="1" hangingPunct="1"/>
            <a:endParaRPr lang="en-GB" altLang="en-US" sz="1400" dirty="0"/>
          </a:p>
          <a:p>
            <a:pPr eaLnBrk="1" hangingPunct="1"/>
            <a:endParaRPr lang="en-US" altLang="en-US" sz="1400" dirty="0"/>
          </a:p>
        </p:txBody>
      </p:sp>
      <p:graphicFrame>
        <p:nvGraphicFramePr>
          <p:cNvPr id="5" name="Tabella 4"/>
          <p:cNvGraphicFramePr>
            <a:graphicFrameLocks noGrp="1"/>
          </p:cNvGraphicFramePr>
          <p:nvPr>
            <p:extLst>
              <p:ext uri="{D42A27DB-BD31-4B8C-83A1-F6EECF244321}">
                <p14:modId xmlns:p14="http://schemas.microsoft.com/office/powerpoint/2010/main" val="3786811409"/>
              </p:ext>
            </p:extLst>
          </p:nvPr>
        </p:nvGraphicFramePr>
        <p:xfrm>
          <a:off x="609600" y="4351341"/>
          <a:ext cx="4283968" cy="1916833"/>
        </p:xfrm>
        <a:graphic>
          <a:graphicData uri="http://schemas.openxmlformats.org/drawingml/2006/table">
            <a:tbl>
              <a:tblPr>
                <a:tableStyleId>{5C22544A-7EE6-4342-B048-85BDC9FD1C3A}</a:tableStyleId>
              </a:tblPr>
              <a:tblGrid>
                <a:gridCol w="1288090">
                  <a:extLst>
                    <a:ext uri="{9D8B030D-6E8A-4147-A177-3AD203B41FA5}">
                      <a16:colId xmlns:a16="http://schemas.microsoft.com/office/drawing/2014/main" val="487071299"/>
                    </a:ext>
                  </a:extLst>
                </a:gridCol>
                <a:gridCol w="1483890">
                  <a:extLst>
                    <a:ext uri="{9D8B030D-6E8A-4147-A177-3AD203B41FA5}">
                      <a16:colId xmlns:a16="http://schemas.microsoft.com/office/drawing/2014/main" val="2212442515"/>
                    </a:ext>
                  </a:extLst>
                </a:gridCol>
                <a:gridCol w="1511988">
                  <a:extLst>
                    <a:ext uri="{9D8B030D-6E8A-4147-A177-3AD203B41FA5}">
                      <a16:colId xmlns:a16="http://schemas.microsoft.com/office/drawing/2014/main" val="1647533320"/>
                    </a:ext>
                  </a:extLst>
                </a:gridCol>
              </a:tblGrid>
              <a:tr h="412029">
                <a:tc>
                  <a:txBody>
                    <a:bodyPr/>
                    <a:lstStyle/>
                    <a:p>
                      <a:pPr algn="ctr">
                        <a:spcAft>
                          <a:spcPts val="0"/>
                        </a:spcAft>
                      </a:pPr>
                      <a:r>
                        <a:rPr lang="it-IT" sz="1150" b="1" dirty="0">
                          <a:effectLst/>
                        </a:rPr>
                        <a:t>Country</a:t>
                      </a:r>
                      <a:endParaRPr lang="it-IT"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150" b="1" dirty="0" err="1">
                          <a:effectLst/>
                        </a:rPr>
                        <a:t>Type</a:t>
                      </a:r>
                      <a:endParaRPr lang="it-IT"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150" b="1">
                          <a:effectLst/>
                        </a:rPr>
                        <a:t>Number</a:t>
                      </a:r>
                      <a:endParaRPr lang="it-IT" sz="1200" b="1">
                        <a:effectLst/>
                      </a:endParaRPr>
                    </a:p>
                    <a:p>
                      <a:pPr algn="ctr">
                        <a:spcAft>
                          <a:spcPts val="0"/>
                        </a:spcAft>
                      </a:pPr>
                      <a:r>
                        <a:rPr lang="it-IT" sz="1150" b="1">
                          <a:effectLst/>
                        </a:rPr>
                        <a:t>of Stations</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45189659"/>
                  </a:ext>
                </a:extLst>
              </a:tr>
              <a:tr h="214972">
                <a:tc>
                  <a:txBody>
                    <a:bodyPr/>
                    <a:lstStyle/>
                    <a:p>
                      <a:pPr algn="ctr">
                        <a:spcAft>
                          <a:spcPts val="0"/>
                        </a:spcAft>
                      </a:pPr>
                      <a:r>
                        <a:rPr lang="en-GB" sz="1200" b="1">
                          <a:effectLst/>
                        </a:rPr>
                        <a:t>Finland</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dirty="0" err="1">
                          <a:effectLst/>
                        </a:rPr>
                        <a:t>Synoptic</a:t>
                      </a:r>
                      <a:endParaRPr lang="it-IT"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a:effectLst/>
                        </a:rPr>
                        <a:t>190</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03197306"/>
                  </a:ext>
                </a:extLst>
              </a:tr>
              <a:tr h="214972">
                <a:tc>
                  <a:txBody>
                    <a:bodyPr/>
                    <a:lstStyle/>
                    <a:p>
                      <a:pPr algn="ctr">
                        <a:spcAft>
                          <a:spcPts val="0"/>
                        </a:spcAft>
                      </a:pPr>
                      <a:r>
                        <a:rPr lang="en-GB" sz="1200" b="1">
                          <a:effectLst/>
                        </a:rPr>
                        <a:t>Turkey</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dirty="0" err="1">
                          <a:effectLst/>
                        </a:rPr>
                        <a:t>Synoptic</a:t>
                      </a:r>
                      <a:endParaRPr lang="it-IT"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dirty="0">
                          <a:effectLst/>
                        </a:rPr>
                        <a:t>85</a:t>
                      </a:r>
                      <a:endParaRPr lang="it-IT"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98028970"/>
                  </a:ext>
                </a:extLst>
              </a:tr>
              <a:tr h="214972">
                <a:tc>
                  <a:txBody>
                    <a:bodyPr/>
                    <a:lstStyle/>
                    <a:p>
                      <a:pPr algn="ctr">
                        <a:spcAft>
                          <a:spcPts val="0"/>
                        </a:spcAft>
                      </a:pPr>
                      <a:r>
                        <a:rPr lang="en-GB" sz="1200" b="1">
                          <a:effectLst/>
                        </a:rPr>
                        <a:t>Italy</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a:effectLst/>
                        </a:rPr>
                        <a:t>Snow/Avalanche</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dirty="0">
                          <a:effectLst/>
                        </a:rPr>
                        <a:t>264</a:t>
                      </a:r>
                      <a:endParaRPr lang="it-IT"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82710492"/>
                  </a:ext>
                </a:extLst>
              </a:tr>
              <a:tr h="214972">
                <a:tc>
                  <a:txBody>
                    <a:bodyPr/>
                    <a:lstStyle/>
                    <a:p>
                      <a:pPr algn="ctr">
                        <a:spcAft>
                          <a:spcPts val="0"/>
                        </a:spcAft>
                      </a:pPr>
                      <a:r>
                        <a:rPr lang="en-GB" sz="1200" b="1">
                          <a:effectLst/>
                        </a:rPr>
                        <a:t>Poland</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a:effectLst/>
                        </a:rPr>
                        <a:t>Synoptic</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dirty="0">
                          <a:effectLst/>
                        </a:rPr>
                        <a:t>595</a:t>
                      </a:r>
                      <a:endParaRPr lang="it-IT"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88202725"/>
                  </a:ext>
                </a:extLst>
              </a:tr>
              <a:tr h="214972">
                <a:tc>
                  <a:txBody>
                    <a:bodyPr/>
                    <a:lstStyle/>
                    <a:p>
                      <a:pPr algn="ctr">
                        <a:spcAft>
                          <a:spcPts val="0"/>
                        </a:spcAft>
                      </a:pPr>
                      <a:r>
                        <a:rPr lang="en-GB" sz="1200" b="1">
                          <a:effectLst/>
                        </a:rPr>
                        <a:t>Germany</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a:effectLst/>
                        </a:rPr>
                        <a:t>Synoptic</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dirty="0">
                          <a:effectLst/>
                        </a:rPr>
                        <a:t>1863</a:t>
                      </a:r>
                      <a:endParaRPr lang="it-IT"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45436853"/>
                  </a:ext>
                </a:extLst>
              </a:tr>
              <a:tr h="214972">
                <a:tc>
                  <a:txBody>
                    <a:bodyPr/>
                    <a:lstStyle/>
                    <a:p>
                      <a:pPr algn="ctr">
                        <a:spcAft>
                          <a:spcPts val="0"/>
                        </a:spcAft>
                      </a:pPr>
                      <a:r>
                        <a:rPr lang="en-GB" sz="1200" b="1">
                          <a:effectLst/>
                        </a:rPr>
                        <a:t>Belgium</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a:effectLst/>
                        </a:rPr>
                        <a:t>Teleclim</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dirty="0">
                          <a:effectLst/>
                        </a:rPr>
                        <a:t>84</a:t>
                      </a:r>
                      <a:endParaRPr lang="it-IT"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78833789"/>
                  </a:ext>
                </a:extLst>
              </a:tr>
              <a:tr h="214972">
                <a:tc>
                  <a:txBody>
                    <a:bodyPr/>
                    <a:lstStyle/>
                    <a:p>
                      <a:pPr algn="ctr">
                        <a:spcAft>
                          <a:spcPts val="0"/>
                        </a:spcAft>
                      </a:pPr>
                      <a:r>
                        <a:rPr lang="en-GB" sz="1200" b="1">
                          <a:effectLst/>
                        </a:rPr>
                        <a:t>TOTAL</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a:effectLst/>
                        </a:rPr>
                        <a:t> </a:t>
                      </a:r>
                      <a:endParaRPr lang="it-IT" sz="1200" b="1">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ctr">
                        <a:spcAft>
                          <a:spcPts val="0"/>
                        </a:spcAft>
                      </a:pPr>
                      <a:r>
                        <a:rPr lang="it-IT" sz="1200" b="1" dirty="0">
                          <a:effectLst/>
                        </a:rPr>
                        <a:t>3081</a:t>
                      </a:r>
                      <a:endParaRPr lang="it-IT" sz="12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69253873"/>
                  </a:ext>
                </a:extLst>
              </a:tr>
            </a:tbl>
          </a:graphicData>
        </a:graphic>
      </p:graphicFrame>
    </p:spTree>
    <p:extLst>
      <p:ext uri="{BB962C8B-B14F-4D97-AF65-F5344CB8AC3E}">
        <p14:creationId xmlns:p14="http://schemas.microsoft.com/office/powerpoint/2010/main" val="30175290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3"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4"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5"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6"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7"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8"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9"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50" name="Text Box 15"/>
          <p:cNvSpPr txBox="1">
            <a:spLocks noChangeArrowheads="1"/>
          </p:cNvSpPr>
          <p:nvPr/>
        </p:nvSpPr>
        <p:spPr bwMode="auto">
          <a:xfrm>
            <a:off x="187782" y="682444"/>
            <a:ext cx="5577587" cy="649326"/>
          </a:xfrm>
          <a:prstGeom prst="rect">
            <a:avLst/>
          </a:prstGeom>
          <a:solidFill>
            <a:srgbClr val="00CCFF"/>
          </a:solidFill>
          <a:ln w="22225">
            <a:solidFill>
              <a:schemeClr val="tx1"/>
            </a:solidFill>
            <a:miter lim="800000"/>
            <a:headEnd/>
            <a:tailEnd/>
          </a:ln>
        </p:spPr>
        <p:txBody>
          <a:bodyPr wrap="square"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en-US" altLang="it-IT" dirty="0">
                <a:ea typeface="Calibri" panose="020F0502020204030204" pitchFamily="34" charset="0"/>
                <a:cs typeface="Times New Roman" panose="02020603050405020304" pitchFamily="18" charset="0"/>
              </a:rPr>
              <a:t>Ground Station Network</a:t>
            </a:r>
            <a:endParaRPr lang="it-IT" altLang="it-IT" dirty="0">
              <a:ea typeface="Calibri" panose="020F0502020204030204" pitchFamily="34" charset="0"/>
              <a:cs typeface="Times New Roman" panose="02020603050405020304" pitchFamily="18" charset="0"/>
            </a:endParaRPr>
          </a:p>
        </p:txBody>
      </p:sp>
      <p:sp>
        <p:nvSpPr>
          <p:cNvPr id="10251"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10253" name="Rettangolo 4"/>
          <p:cNvSpPr>
            <a:spLocks noChangeArrowheads="1"/>
          </p:cNvSpPr>
          <p:nvPr/>
        </p:nvSpPr>
        <p:spPr bwMode="auto">
          <a:xfrm>
            <a:off x="397586" y="2205592"/>
            <a:ext cx="4289441" cy="32624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GB" altLang="it-IT" sz="2400" b="1" dirty="0"/>
              <a:t>Weather stations: manual and automatic</a:t>
            </a:r>
          </a:p>
          <a:p>
            <a:pPr eaLnBrk="1" hangingPunct="1"/>
            <a:endParaRPr lang="en-GB" altLang="it-IT" sz="2400" dirty="0"/>
          </a:p>
          <a:p>
            <a:r>
              <a:rPr lang="en-GB" sz="2400" dirty="0"/>
              <a:t>In some countries WMO Weather Stations are used, in other counties dedicated Snow Station Networks provide the data for validation.</a:t>
            </a:r>
            <a:endParaRPr lang="it-IT" sz="2400" dirty="0"/>
          </a:p>
          <a:p>
            <a:pPr eaLnBrk="1" hangingPunct="1"/>
            <a:endParaRPr lang="en-US" altLang="en-US" sz="1400" dirty="0"/>
          </a:p>
        </p:txBody>
      </p:sp>
      <p:sp>
        <p:nvSpPr>
          <p:cNvPr id="3" name="Rettangolo 2"/>
          <p:cNvSpPr/>
          <p:nvPr/>
        </p:nvSpPr>
        <p:spPr>
          <a:xfrm>
            <a:off x="3773488" y="5279132"/>
            <a:ext cx="2304256" cy="1077218"/>
          </a:xfrm>
          <a:prstGeom prst="rect">
            <a:avLst/>
          </a:prstGeom>
        </p:spPr>
        <p:txBody>
          <a:bodyPr wrap="square">
            <a:spAutoFit/>
          </a:bodyPr>
          <a:lstStyle/>
          <a:p>
            <a:r>
              <a:rPr lang="en-US" sz="1600" i="1" dirty="0"/>
              <a:t>Snow field in the Italian Alps with an Automatic Snow and Meteorological Station</a:t>
            </a:r>
            <a:endParaRPr lang="en-GB" sz="1600" i="1" dirty="0"/>
          </a:p>
        </p:txBody>
      </p:sp>
      <p:pic>
        <p:nvPicPr>
          <p:cNvPr id="4" name="Immagine 3"/>
          <p:cNvPicPr>
            <a:picLocks noChangeAspect="1"/>
          </p:cNvPicPr>
          <p:nvPr/>
        </p:nvPicPr>
        <p:blipFill>
          <a:blip r:embed="rId3"/>
          <a:stretch>
            <a:fillRect/>
          </a:stretch>
        </p:blipFill>
        <p:spPr>
          <a:xfrm>
            <a:off x="6096001" y="1197035"/>
            <a:ext cx="4572000" cy="5660967"/>
          </a:xfrm>
          <a:prstGeom prst="rect">
            <a:avLst/>
          </a:prstGeom>
        </p:spPr>
      </p:pic>
    </p:spTree>
    <p:extLst>
      <p:ext uri="{BB962C8B-B14F-4D97-AF65-F5344CB8AC3E}">
        <p14:creationId xmlns:p14="http://schemas.microsoft.com/office/powerpoint/2010/main" val="142776802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3"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4"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5"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6"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7"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8"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49"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0250" name="Text Box 15"/>
          <p:cNvSpPr txBox="1">
            <a:spLocks noChangeArrowheads="1"/>
          </p:cNvSpPr>
          <p:nvPr/>
        </p:nvSpPr>
        <p:spPr bwMode="auto">
          <a:xfrm>
            <a:off x="1658939" y="602757"/>
            <a:ext cx="6421438" cy="649326"/>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en-US" altLang="it-IT" dirty="0">
                <a:ea typeface="Calibri" panose="020F0502020204030204" pitchFamily="34" charset="0"/>
                <a:cs typeface="Times New Roman" panose="02020603050405020304" pitchFamily="18" charset="0"/>
              </a:rPr>
              <a:t>Ground Station Network</a:t>
            </a:r>
            <a:endParaRPr lang="it-IT" altLang="it-IT" dirty="0">
              <a:ea typeface="Calibri" panose="020F0502020204030204" pitchFamily="34" charset="0"/>
              <a:cs typeface="Times New Roman" panose="02020603050405020304" pitchFamily="18" charset="0"/>
            </a:endParaRPr>
          </a:p>
        </p:txBody>
      </p:sp>
      <p:sp>
        <p:nvSpPr>
          <p:cNvPr id="10251"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10253" name="Rettangolo 4"/>
          <p:cNvSpPr>
            <a:spLocks noChangeArrowheads="1"/>
          </p:cNvSpPr>
          <p:nvPr/>
        </p:nvSpPr>
        <p:spPr bwMode="auto">
          <a:xfrm>
            <a:off x="900440" y="1856994"/>
            <a:ext cx="3869421"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endParaRPr lang="en-GB" altLang="it-IT" sz="2000" b="1" dirty="0"/>
          </a:p>
          <a:p>
            <a:pPr eaLnBrk="1" hangingPunct="1"/>
            <a:r>
              <a:rPr lang="en-GB" altLang="it-IT" sz="2000" b="1" dirty="0"/>
              <a:t>SWE Stations</a:t>
            </a:r>
          </a:p>
          <a:p>
            <a:pPr eaLnBrk="1" hangingPunct="1"/>
            <a:r>
              <a:rPr lang="en-US" altLang="it-IT" sz="2000" b="1" dirty="0"/>
              <a:t>For validating SWE high quality ground data is used.</a:t>
            </a:r>
            <a:endParaRPr lang="en-GB" altLang="it-IT" sz="2000" b="1" dirty="0"/>
          </a:p>
          <a:p>
            <a:pPr eaLnBrk="1" hangingPunct="1"/>
            <a:endParaRPr lang="en-GB" altLang="en-US" sz="1400" dirty="0"/>
          </a:p>
          <a:p>
            <a:pPr eaLnBrk="1" hangingPunct="1"/>
            <a:endParaRPr lang="en-US" altLang="en-US" sz="1400" dirty="0"/>
          </a:p>
        </p:txBody>
      </p:sp>
      <p:sp>
        <p:nvSpPr>
          <p:cNvPr id="3" name="Rettangolo 2"/>
          <p:cNvSpPr/>
          <p:nvPr/>
        </p:nvSpPr>
        <p:spPr>
          <a:xfrm>
            <a:off x="900440" y="3473979"/>
            <a:ext cx="5280875" cy="2462213"/>
          </a:xfrm>
          <a:prstGeom prst="rect">
            <a:avLst/>
          </a:prstGeom>
        </p:spPr>
        <p:txBody>
          <a:bodyPr wrap="square">
            <a:spAutoFit/>
          </a:bodyPr>
          <a:lstStyle/>
          <a:p>
            <a:r>
              <a:rPr lang="en-US" sz="1400" dirty="0"/>
              <a:t>The complete SPA System consists of two (2) SPA sensing bands with one installed horizontally 10 cm above the ground and the other installed at an angle (referred to as the sloping band), an impedance analyzer, an ultra-sonic snow depth sensor and mounting accessories to assure proper tension of the SPA bands. Each of the SPA bands sends frequencies into the snow pack and measures the complex impedance. Snow consists of ice, air and water. Each of these elements have different dielectric constants and when the band sends out the measuring frequencies it is able to read the returned value to determine the percentage of liquid water, ice and the remaining value as air.</a:t>
            </a:r>
            <a:endParaRPr lang="en-GB" sz="1400" dirty="0"/>
          </a:p>
        </p:txBody>
      </p:sp>
      <p:pic>
        <p:nvPicPr>
          <p:cNvPr id="2" name="Immagine 1"/>
          <p:cNvPicPr>
            <a:picLocks noChangeAspect="1"/>
          </p:cNvPicPr>
          <p:nvPr/>
        </p:nvPicPr>
        <p:blipFill>
          <a:blip r:embed="rId3"/>
          <a:stretch>
            <a:fillRect/>
          </a:stretch>
        </p:blipFill>
        <p:spPr>
          <a:xfrm>
            <a:off x="6887881" y="1393412"/>
            <a:ext cx="3663208" cy="2481305"/>
          </a:xfrm>
          <a:prstGeom prst="rect">
            <a:avLst/>
          </a:prstGeom>
        </p:spPr>
      </p:pic>
      <p:pic>
        <p:nvPicPr>
          <p:cNvPr id="4" name="Immagine 3"/>
          <p:cNvPicPr>
            <a:picLocks noChangeAspect="1"/>
          </p:cNvPicPr>
          <p:nvPr/>
        </p:nvPicPr>
        <p:blipFill>
          <a:blip r:embed="rId4"/>
          <a:stretch>
            <a:fillRect/>
          </a:stretch>
        </p:blipFill>
        <p:spPr>
          <a:xfrm>
            <a:off x="7104113" y="4268548"/>
            <a:ext cx="3230744" cy="2472821"/>
          </a:xfrm>
          <a:prstGeom prst="rect">
            <a:avLst/>
          </a:prstGeom>
        </p:spPr>
      </p:pic>
      <p:sp>
        <p:nvSpPr>
          <p:cNvPr id="5" name="Rettangolo 4"/>
          <p:cNvSpPr/>
          <p:nvPr/>
        </p:nvSpPr>
        <p:spPr>
          <a:xfrm>
            <a:off x="4869658" y="1778255"/>
            <a:ext cx="3568552" cy="584775"/>
          </a:xfrm>
          <a:prstGeom prst="rect">
            <a:avLst/>
          </a:prstGeom>
        </p:spPr>
        <p:txBody>
          <a:bodyPr wrap="square">
            <a:spAutoFit/>
          </a:bodyPr>
          <a:lstStyle/>
          <a:p>
            <a:r>
              <a:rPr lang="en-US" sz="1600" i="1" dirty="0"/>
              <a:t>Example of Ground Station in Turkey – </a:t>
            </a:r>
          </a:p>
          <a:p>
            <a:r>
              <a:rPr lang="en-US" sz="1600" i="1" dirty="0"/>
              <a:t>Snow Pack </a:t>
            </a:r>
            <a:r>
              <a:rPr lang="en-US" sz="1600" i="1" dirty="0" err="1"/>
              <a:t>Analyser</a:t>
            </a:r>
            <a:r>
              <a:rPr lang="en-US" sz="1600" i="1" dirty="0"/>
              <a:t> (SPA).</a:t>
            </a:r>
            <a:endParaRPr lang="en-GB" sz="1600" i="1" dirty="0"/>
          </a:p>
        </p:txBody>
      </p:sp>
    </p:spTree>
    <p:extLst>
      <p:ext uri="{BB962C8B-B14F-4D97-AF65-F5344CB8AC3E}">
        <p14:creationId xmlns:p14="http://schemas.microsoft.com/office/powerpoint/2010/main" val="39123110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magine 5">
            <a:extLst>
              <a:ext uri="{FF2B5EF4-FFF2-40B4-BE49-F238E27FC236}">
                <a16:creationId xmlns:a16="http://schemas.microsoft.com/office/drawing/2014/main" id="{1393AD6E-4E44-4F11-BB9F-01D4DA5E4933}"/>
              </a:ext>
            </a:extLst>
          </p:cNvPr>
          <p:cNvPicPr>
            <a:picLocks noChangeAspect="1"/>
          </p:cNvPicPr>
          <p:nvPr/>
        </p:nvPicPr>
        <p:blipFill>
          <a:blip r:embed="rId2"/>
          <a:stretch>
            <a:fillRect/>
          </a:stretch>
        </p:blipFill>
        <p:spPr>
          <a:xfrm>
            <a:off x="4651308" y="3429000"/>
            <a:ext cx="5801394" cy="3073399"/>
          </a:xfrm>
          <a:prstGeom prst="rect">
            <a:avLst/>
          </a:prstGeom>
        </p:spPr>
      </p:pic>
      <p:sp>
        <p:nvSpPr>
          <p:cNvPr id="12290"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1"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2"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3"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4"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5"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6"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7"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8"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300" name="Text Box 13"/>
          <p:cNvSpPr txBox="1">
            <a:spLocks noChangeArrowheads="1"/>
          </p:cNvSpPr>
          <p:nvPr/>
        </p:nvSpPr>
        <p:spPr bwMode="auto">
          <a:xfrm>
            <a:off x="2121694" y="1693001"/>
            <a:ext cx="7912100"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r>
              <a:rPr lang="en-US" altLang="it-IT" sz="2000" u="sng" dirty="0"/>
              <a:t>H10 (H31) H32 and H34: </a:t>
            </a:r>
            <a:endParaRPr lang="en-US" altLang="it-IT" sz="1600" u="sng" dirty="0">
              <a:solidFill>
                <a:schemeClr val="tx1"/>
              </a:solidFill>
            </a:endParaRPr>
          </a:p>
        </p:txBody>
      </p:sp>
      <p:sp>
        <p:nvSpPr>
          <p:cNvPr id="12301"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12303" name="Rettangolo 4"/>
          <p:cNvSpPr>
            <a:spLocks noChangeArrowheads="1"/>
          </p:cNvSpPr>
          <p:nvPr/>
        </p:nvSpPr>
        <p:spPr bwMode="auto">
          <a:xfrm>
            <a:off x="814734" y="2138793"/>
            <a:ext cx="4640425"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GB" altLang="it-IT" dirty="0"/>
              <a:t>Validation methodology - Confusion matrix:</a:t>
            </a:r>
          </a:p>
          <a:p>
            <a:pPr eaLnBrk="1" hangingPunct="1"/>
            <a:r>
              <a:rPr lang="en-GB" altLang="it-IT" dirty="0"/>
              <a:t>Hits n11, False alarms n01 </a:t>
            </a:r>
          </a:p>
          <a:p>
            <a:pPr eaLnBrk="1" hangingPunct="1"/>
            <a:r>
              <a:rPr lang="en-GB" altLang="it-IT" dirty="0"/>
              <a:t>Misses n10, Correct negatives n00</a:t>
            </a:r>
            <a:endParaRPr lang="en-GB" altLang="en-US" dirty="0"/>
          </a:p>
          <a:p>
            <a:pPr eaLnBrk="1" hangingPunct="1"/>
            <a:endParaRPr lang="en-GB" altLang="en-US" dirty="0"/>
          </a:p>
          <a:p>
            <a:pPr algn="r" eaLnBrk="1" hangingPunct="1"/>
            <a:endParaRPr lang="en-GB" altLang="en-US" sz="2400" u="sng" dirty="0" smtClean="0">
              <a:solidFill>
                <a:srgbClr val="FF0000"/>
              </a:solidFill>
            </a:endParaRPr>
          </a:p>
          <a:p>
            <a:pPr algn="ctr" eaLnBrk="1" hangingPunct="1"/>
            <a:r>
              <a:rPr lang="en-GB" altLang="en-US" sz="2400" u="sng" dirty="0" smtClean="0">
                <a:solidFill>
                  <a:srgbClr val="FF0000"/>
                </a:solidFill>
              </a:rPr>
              <a:t>POD</a:t>
            </a:r>
            <a:endParaRPr lang="en-GB" altLang="en-US" sz="2400" u="sng" dirty="0">
              <a:solidFill>
                <a:srgbClr val="FF0000"/>
              </a:solidFill>
            </a:endParaRPr>
          </a:p>
          <a:p>
            <a:pPr algn="ctr" eaLnBrk="1" hangingPunct="1"/>
            <a:r>
              <a:rPr lang="en-GB" altLang="en-US" sz="2400" u="sng" dirty="0" smtClean="0">
                <a:solidFill>
                  <a:srgbClr val="FF0000"/>
                </a:solidFill>
              </a:rPr>
              <a:t>FAR</a:t>
            </a:r>
            <a:endParaRPr lang="en-US" altLang="en-US" sz="2400" u="sng" dirty="0">
              <a:solidFill>
                <a:srgbClr val="FF0000"/>
              </a:solidFill>
            </a:endParaRPr>
          </a:p>
        </p:txBody>
      </p:sp>
      <p:sp>
        <p:nvSpPr>
          <p:cNvPr id="18"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2750234" y="511862"/>
            <a:ext cx="6421438" cy="649326"/>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 Snow </a:t>
            </a:r>
            <a:r>
              <a:rPr lang="it-IT" altLang="it-IT" dirty="0" err="1">
                <a:ea typeface="Calibri" panose="020F0502020204030204" pitchFamily="34" charset="0"/>
                <a:cs typeface="Times New Roman" panose="02020603050405020304" pitchFamily="18" charset="0"/>
              </a:rPr>
              <a:t>detection</a:t>
            </a:r>
            <a:endParaRPr lang="it-IT" altLang="it-IT" dirty="0">
              <a:ea typeface="Calibri" panose="020F0502020204030204" pitchFamily="34" charset="0"/>
              <a:cs typeface="Times New Roman" panose="02020603050405020304" pitchFamily="18" charset="0"/>
            </a:endParaRPr>
          </a:p>
        </p:txBody>
      </p:sp>
      <p:pic>
        <p:nvPicPr>
          <p:cNvPr id="5" name="Immagine 4">
            <a:extLst>
              <a:ext uri="{FF2B5EF4-FFF2-40B4-BE49-F238E27FC236}">
                <a16:creationId xmlns:a16="http://schemas.microsoft.com/office/drawing/2014/main" id="{FA9AB227-CC68-4906-BC47-0837C3B077B4}"/>
              </a:ext>
            </a:extLst>
          </p:cNvPr>
          <p:cNvPicPr>
            <a:picLocks noChangeAspect="1"/>
          </p:cNvPicPr>
          <p:nvPr/>
        </p:nvPicPr>
        <p:blipFill>
          <a:blip r:embed="rId3"/>
          <a:stretch>
            <a:fillRect/>
          </a:stretch>
        </p:blipFill>
        <p:spPr>
          <a:xfrm>
            <a:off x="6095207" y="1987496"/>
            <a:ext cx="1512168" cy="1264485"/>
          </a:xfrm>
          <a:prstGeom prst="rect">
            <a:avLst/>
          </a:prstGeom>
        </p:spPr>
      </p:pic>
    </p:spTree>
    <p:extLst>
      <p:ext uri="{BB962C8B-B14F-4D97-AF65-F5344CB8AC3E}">
        <p14:creationId xmlns:p14="http://schemas.microsoft.com/office/powerpoint/2010/main" val="2477381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3315"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3316"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3317"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3318"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3319"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3320"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3321"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3322"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3324" name="Text Box 13"/>
          <p:cNvSpPr txBox="1">
            <a:spLocks noChangeArrowheads="1"/>
          </p:cNvSpPr>
          <p:nvPr/>
        </p:nvSpPr>
        <p:spPr bwMode="auto">
          <a:xfrm>
            <a:off x="2138363" y="1628776"/>
            <a:ext cx="7912100"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r>
              <a:rPr lang="en-US" altLang="it-IT" sz="2000" u="sng"/>
              <a:t>H10 in OR10 snow season 2019-20: </a:t>
            </a:r>
            <a:endParaRPr lang="en-US" altLang="it-IT" sz="1600" u="sng">
              <a:solidFill>
                <a:schemeClr val="tx1"/>
              </a:solidFill>
            </a:endParaRPr>
          </a:p>
        </p:txBody>
      </p:sp>
      <p:sp>
        <p:nvSpPr>
          <p:cNvPr id="13325"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13326" name="Text Box 13"/>
          <p:cNvSpPr txBox="1">
            <a:spLocks noChangeArrowheads="1"/>
          </p:cNvSpPr>
          <p:nvPr/>
        </p:nvSpPr>
        <p:spPr bwMode="auto">
          <a:xfrm>
            <a:off x="1792289" y="3300413"/>
            <a:ext cx="8569325" cy="36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buFont typeface="Times New Roman" panose="02020603050405020304" pitchFamily="18" charset="0"/>
              <a:buNone/>
            </a:pPr>
            <a:r>
              <a:rPr lang="en-US" altLang="it-IT" sz="1800" u="sng"/>
              <a:t>Statistical scores for H10 over mountainous and flat areas period 1.10.2019-31.5.2020</a:t>
            </a:r>
          </a:p>
        </p:txBody>
      </p:sp>
      <p:pic>
        <p:nvPicPr>
          <p:cNvPr id="13327" name="Picture 16"/>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17713" y="3860801"/>
            <a:ext cx="8120062" cy="576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6" name="Tabella 5"/>
          <p:cNvGraphicFramePr>
            <a:graphicFrameLocks noGrp="1"/>
          </p:cNvGraphicFramePr>
          <p:nvPr/>
        </p:nvGraphicFramePr>
        <p:xfrm>
          <a:off x="2036764" y="4724401"/>
          <a:ext cx="3798887" cy="1347787"/>
        </p:xfrm>
        <a:graphic>
          <a:graphicData uri="http://schemas.openxmlformats.org/drawingml/2006/table">
            <a:tbl>
              <a:tblPr/>
              <a:tblGrid>
                <a:gridCol w="980654">
                  <a:extLst>
                    <a:ext uri="{9D8B030D-6E8A-4147-A177-3AD203B41FA5}">
                      <a16:colId xmlns:a16="http://schemas.microsoft.com/office/drawing/2014/main" val="1133039928"/>
                    </a:ext>
                  </a:extLst>
                </a:gridCol>
                <a:gridCol w="762182">
                  <a:extLst>
                    <a:ext uri="{9D8B030D-6E8A-4147-A177-3AD203B41FA5}">
                      <a16:colId xmlns:a16="http://schemas.microsoft.com/office/drawing/2014/main" val="2414547552"/>
                    </a:ext>
                  </a:extLst>
                </a:gridCol>
                <a:gridCol w="627845">
                  <a:extLst>
                    <a:ext uri="{9D8B030D-6E8A-4147-A177-3AD203B41FA5}">
                      <a16:colId xmlns:a16="http://schemas.microsoft.com/office/drawing/2014/main" val="3753636875"/>
                    </a:ext>
                  </a:extLst>
                </a:gridCol>
                <a:gridCol w="668146">
                  <a:extLst>
                    <a:ext uri="{9D8B030D-6E8A-4147-A177-3AD203B41FA5}">
                      <a16:colId xmlns:a16="http://schemas.microsoft.com/office/drawing/2014/main" val="493278027"/>
                    </a:ext>
                  </a:extLst>
                </a:gridCol>
                <a:gridCol w="760060">
                  <a:extLst>
                    <a:ext uri="{9D8B030D-6E8A-4147-A177-3AD203B41FA5}">
                      <a16:colId xmlns:a16="http://schemas.microsoft.com/office/drawing/2014/main" val="1228212826"/>
                    </a:ext>
                  </a:extLst>
                </a:gridCol>
              </a:tblGrid>
              <a:tr h="364964">
                <a:tc gridSpan="5">
                  <a:txBody>
                    <a:bodyPr/>
                    <a:lstStyle/>
                    <a:p>
                      <a:pPr algn="just">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H-SAF  Accuracy requirements for H10 in Flat/Forest areas</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841486345"/>
                  </a:ext>
                </a:extLst>
              </a:tr>
              <a:tr h="364964">
                <a:tc gridSpan="4">
                  <a:txBody>
                    <a:bodyPr/>
                    <a:lstStyle/>
                    <a:p>
                      <a:pPr algn="just">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Product  requirements</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GB"/>
                    </a:p>
                  </a:txBody>
                  <a:tcPr/>
                </a:tc>
                <a:tc hMerge="1">
                  <a:txBody>
                    <a:bodyPr/>
                    <a:lstStyle/>
                    <a:p>
                      <a:endParaRPr lang="en-GB"/>
                    </a:p>
                  </a:txBody>
                  <a:tcPr/>
                </a:tc>
                <a:tc hMerge="1">
                  <a:txBody>
                    <a:bodyPr/>
                    <a:lstStyle/>
                    <a:p>
                      <a:endParaRPr lang="en-GB"/>
                    </a:p>
                  </a:txBody>
                  <a:tcPr/>
                </a:tc>
                <a:tc>
                  <a:txBody>
                    <a:bodyPr/>
                    <a:lstStyle/>
                    <a:p>
                      <a:pPr algn="just">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H10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0068621"/>
                  </a:ext>
                </a:extLst>
              </a:tr>
              <a:tr h="205953">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Score</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threshold</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target</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optimal</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total</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2779298"/>
                  </a:ext>
                </a:extLst>
              </a:tr>
              <a:tr h="205953">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POD</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0.80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0.85</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0.99</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b="1" dirty="0">
                          <a:effectLst/>
                          <a:latin typeface="Calibri" panose="020F0502020204030204" pitchFamily="34" charset="0"/>
                          <a:ea typeface="Calibri" panose="020F0502020204030204" pitchFamily="34" charset="0"/>
                          <a:cs typeface="Times New Roman" panose="02020603050405020304" pitchFamily="18" charset="0"/>
                        </a:rPr>
                        <a:t>0.74</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3821566960"/>
                  </a:ext>
                </a:extLst>
              </a:tr>
              <a:tr h="205953">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FAR</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0.20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0.15</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0.05</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b="1" dirty="0">
                          <a:effectLst/>
                          <a:latin typeface="Calibri" panose="020F0502020204030204" pitchFamily="34" charset="0"/>
                          <a:ea typeface="Calibri" panose="020F0502020204030204" pitchFamily="34" charset="0"/>
                          <a:cs typeface="Times New Roman" panose="02020603050405020304" pitchFamily="18" charset="0"/>
                        </a:rPr>
                        <a:t>0.27</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52" marR="44452"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680284238"/>
                  </a:ext>
                </a:extLst>
              </a:tr>
            </a:tbl>
          </a:graphicData>
        </a:graphic>
      </p:graphicFrame>
      <p:graphicFrame>
        <p:nvGraphicFramePr>
          <p:cNvPr id="7" name="Tabella 6"/>
          <p:cNvGraphicFramePr>
            <a:graphicFrameLocks noGrp="1"/>
          </p:cNvGraphicFramePr>
          <p:nvPr/>
        </p:nvGraphicFramePr>
        <p:xfrm>
          <a:off x="6265864" y="4724401"/>
          <a:ext cx="3784601" cy="1371601"/>
        </p:xfrm>
        <a:graphic>
          <a:graphicData uri="http://schemas.openxmlformats.org/drawingml/2006/table">
            <a:tbl>
              <a:tblPr/>
              <a:tblGrid>
                <a:gridCol w="977987">
                  <a:extLst>
                    <a:ext uri="{9D8B030D-6E8A-4147-A177-3AD203B41FA5}">
                      <a16:colId xmlns:a16="http://schemas.microsoft.com/office/drawing/2014/main" val="1417816681"/>
                    </a:ext>
                  </a:extLst>
                </a:gridCol>
                <a:gridCol w="758468">
                  <a:extLst>
                    <a:ext uri="{9D8B030D-6E8A-4147-A177-3AD203B41FA5}">
                      <a16:colId xmlns:a16="http://schemas.microsoft.com/office/drawing/2014/main" val="756287438"/>
                    </a:ext>
                  </a:extLst>
                </a:gridCol>
                <a:gridCol w="626194">
                  <a:extLst>
                    <a:ext uri="{9D8B030D-6E8A-4147-A177-3AD203B41FA5}">
                      <a16:colId xmlns:a16="http://schemas.microsoft.com/office/drawing/2014/main" val="4206414242"/>
                    </a:ext>
                  </a:extLst>
                </a:gridCol>
                <a:gridCol w="664891">
                  <a:extLst>
                    <a:ext uri="{9D8B030D-6E8A-4147-A177-3AD203B41FA5}">
                      <a16:colId xmlns:a16="http://schemas.microsoft.com/office/drawing/2014/main" val="4229454580"/>
                    </a:ext>
                  </a:extLst>
                </a:gridCol>
                <a:gridCol w="757061">
                  <a:extLst>
                    <a:ext uri="{9D8B030D-6E8A-4147-A177-3AD203B41FA5}">
                      <a16:colId xmlns:a16="http://schemas.microsoft.com/office/drawing/2014/main" val="2117539965"/>
                    </a:ext>
                  </a:extLst>
                </a:gridCol>
              </a:tblGrid>
              <a:tr h="411683">
                <a:tc gridSpan="5">
                  <a:txBody>
                    <a:bodyPr/>
                    <a:lstStyle/>
                    <a:p>
                      <a:pPr algn="just">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H-SAF  Accuracy requirements for H10  in Mountainous areas</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3803560549"/>
                  </a:ext>
                </a:extLst>
              </a:tr>
              <a:tr h="342392">
                <a:tc gridSpan="4">
                  <a:txBody>
                    <a:bodyPr/>
                    <a:lstStyle/>
                    <a:p>
                      <a:pPr algn="just">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Product  requirements</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hMerge="1">
                  <a:txBody>
                    <a:bodyPr/>
                    <a:lstStyle/>
                    <a:p>
                      <a:endParaRPr lang="en-GB"/>
                    </a:p>
                  </a:txBody>
                  <a:tcPr/>
                </a:tc>
                <a:tc hMerge="1">
                  <a:txBody>
                    <a:bodyPr/>
                    <a:lstStyle/>
                    <a:p>
                      <a:endParaRPr lang="en-GB"/>
                    </a:p>
                  </a:txBody>
                  <a:tcPr/>
                </a:tc>
                <a:tc hMerge="1">
                  <a:txBody>
                    <a:bodyPr/>
                    <a:lstStyle/>
                    <a:p>
                      <a:endParaRPr lang="en-GB"/>
                    </a:p>
                  </a:txBody>
                  <a:tcPr/>
                </a:tc>
                <a:tc>
                  <a:txBody>
                    <a:bodyPr/>
                    <a:lstStyle/>
                    <a:p>
                      <a:pPr algn="just">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H10 </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76519343"/>
                  </a:ext>
                </a:extLst>
              </a:tr>
              <a:tr h="205842">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Score</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threshold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target</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optimal</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total</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7599571"/>
                  </a:ext>
                </a:extLst>
              </a:tr>
              <a:tr h="205842">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POD</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0.60</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0.70</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0.99</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b="1">
                          <a:effectLst/>
                          <a:latin typeface="Calibri" panose="020F0502020204030204" pitchFamily="34" charset="0"/>
                          <a:ea typeface="Calibri" panose="020F0502020204030204" pitchFamily="34" charset="0"/>
                          <a:cs typeface="Times New Roman" panose="02020603050405020304" pitchFamily="18" charset="0"/>
                        </a:rPr>
                        <a:t>0.70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FF00"/>
                    </a:solidFill>
                  </a:tcPr>
                </a:tc>
                <a:extLst>
                  <a:ext uri="{0D108BD9-81ED-4DB2-BD59-A6C34878D82A}">
                    <a16:rowId xmlns:a16="http://schemas.microsoft.com/office/drawing/2014/main" val="1976055593"/>
                  </a:ext>
                </a:extLst>
              </a:tr>
              <a:tr h="205842">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FAR</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a:effectLst/>
                          <a:latin typeface="Calibri" panose="020F0502020204030204" pitchFamily="34" charset="0"/>
                          <a:ea typeface="Calibri" panose="020F0502020204030204" pitchFamily="34" charset="0"/>
                          <a:cs typeface="Times New Roman" panose="02020603050405020304" pitchFamily="18" charset="0"/>
                        </a:rPr>
                        <a:t>0.30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0.20</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dirty="0">
                          <a:effectLst/>
                          <a:latin typeface="Calibri" panose="020F0502020204030204" pitchFamily="34" charset="0"/>
                          <a:ea typeface="Calibri" panose="020F0502020204030204" pitchFamily="34" charset="0"/>
                          <a:cs typeface="Times New Roman" panose="02020603050405020304" pitchFamily="18" charset="0"/>
                        </a:rPr>
                        <a:t>0.05</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15000"/>
                        </a:lnSpc>
                        <a:spcAft>
                          <a:spcPts val="0"/>
                        </a:spcAft>
                      </a:pPr>
                      <a:r>
                        <a:rPr lang="en-GB" sz="1100" b="1" dirty="0">
                          <a:effectLst/>
                          <a:latin typeface="Calibri" panose="020F0502020204030204" pitchFamily="34" charset="0"/>
                          <a:ea typeface="Calibri" panose="020F0502020204030204" pitchFamily="34" charset="0"/>
                          <a:cs typeface="Times New Roman" panose="02020603050405020304" pitchFamily="18" charset="0"/>
                        </a:rPr>
                        <a:t>0.22</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44449" marR="44449"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2E8EE"/>
                    </a:solidFill>
                  </a:tcPr>
                </a:tc>
                <a:extLst>
                  <a:ext uri="{0D108BD9-81ED-4DB2-BD59-A6C34878D82A}">
                    <a16:rowId xmlns:a16="http://schemas.microsoft.com/office/drawing/2014/main" val="4195505096"/>
                  </a:ext>
                </a:extLst>
              </a:tr>
            </a:tbl>
          </a:graphicData>
        </a:graphic>
      </p:graphicFrame>
      <p:sp>
        <p:nvSpPr>
          <p:cNvPr id="13390" name="Rettangolo 1"/>
          <p:cNvSpPr>
            <a:spLocks noChangeArrowheads="1"/>
          </p:cNvSpPr>
          <p:nvPr/>
        </p:nvSpPr>
        <p:spPr bwMode="auto">
          <a:xfrm>
            <a:off x="1933576" y="2192339"/>
            <a:ext cx="7834313"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it-IT"/>
              <a:t>POD slightly out of spec for Flat/Forest areas, but fully compliant for Mountainous areas. Problems arise in H10 if snow is scarse and snow cover is not homogeneous in space and time, as was in winter 2019/20 in central Europe.</a:t>
            </a:r>
          </a:p>
        </p:txBody>
      </p:sp>
      <p:sp>
        <p:nvSpPr>
          <p:cNvPr id="19"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2866232" y="498690"/>
            <a:ext cx="6421438" cy="649326"/>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a:t>
            </a:r>
            <a:r>
              <a:rPr lang="it-IT" altLang="it-IT" dirty="0" err="1">
                <a:ea typeface="Calibri" panose="020F0502020204030204" pitchFamily="34" charset="0"/>
                <a:cs typeface="Times New Roman" panose="02020603050405020304" pitchFamily="18" charset="0"/>
              </a:rPr>
              <a:t>results</a:t>
            </a:r>
            <a:r>
              <a:rPr lang="it-IT" altLang="it-IT" dirty="0">
                <a:ea typeface="Calibri" panose="020F0502020204030204" pitchFamily="34" charset="0"/>
                <a:cs typeface="Times New Roman" panose="02020603050405020304" pitchFamily="18" charset="0"/>
              </a:rPr>
              <a:t> H10</a:t>
            </a:r>
          </a:p>
        </p:txBody>
      </p:sp>
    </p:spTree>
    <p:extLst>
      <p:ext uri="{BB962C8B-B14F-4D97-AF65-F5344CB8AC3E}">
        <p14:creationId xmlns:p14="http://schemas.microsoft.com/office/powerpoint/2010/main" val="2037161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AutoShape 8"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1" name="AutoShape 10"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2" name="AutoShape 12" descr="prodotto"/>
          <p:cNvSpPr>
            <a:spLocks noChangeAspect="1" noChangeArrowheads="1"/>
          </p:cNvSpPr>
          <p:nvPr/>
        </p:nvSpPr>
        <p:spPr bwMode="auto">
          <a:xfrm>
            <a:off x="1658939" y="-13652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3" name="AutoShape 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4" name="AutoShape 11"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5" name="AutoShape 15"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6" name="AutoShape 17"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7" name="AutoShape 19" descr="prodotto"/>
          <p:cNvSpPr>
            <a:spLocks noChangeAspect="1" noChangeArrowheads="1"/>
          </p:cNvSpPr>
          <p:nvPr/>
        </p:nvSpPr>
        <p:spPr bwMode="auto">
          <a:xfrm>
            <a:off x="5957889" y="3292475"/>
            <a:ext cx="274637" cy="27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298" name="Rectangle 11"/>
          <p:cNvSpPr>
            <a:spLocks noChangeArrowheads="1"/>
          </p:cNvSpPr>
          <p:nvPr/>
        </p:nvSpPr>
        <p:spPr bwMode="auto">
          <a:xfrm>
            <a:off x="1524000" y="1423988"/>
            <a:ext cx="9144000" cy="95250"/>
          </a:xfrm>
          <a:prstGeom prst="rect">
            <a:avLst/>
          </a:prstGeom>
          <a:gradFill rotWithShape="1">
            <a:gsLst>
              <a:gs pos="0">
                <a:schemeClr val="bg1"/>
              </a:gs>
              <a:gs pos="100000">
                <a:srgbClr val="000066"/>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82212" tIns="41107" rIns="82212" bIns="41107" anchor="ct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endParaRPr lang="it-IT" altLang="it-IT" sz="1800">
              <a:solidFill>
                <a:schemeClr val="bg1"/>
              </a:solidFill>
            </a:endParaRPr>
          </a:p>
        </p:txBody>
      </p:sp>
      <p:sp>
        <p:nvSpPr>
          <p:cNvPr id="12300" name="Text Box 13"/>
          <p:cNvSpPr txBox="1">
            <a:spLocks noChangeArrowheads="1"/>
          </p:cNvSpPr>
          <p:nvPr/>
        </p:nvSpPr>
        <p:spPr bwMode="auto">
          <a:xfrm>
            <a:off x="2139156" y="1770813"/>
            <a:ext cx="7912100"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r>
              <a:rPr lang="en-US" altLang="it-IT" sz="2000" u="sng" dirty="0"/>
              <a:t>H10 in OR10 snow season 2019-20: </a:t>
            </a:r>
            <a:endParaRPr lang="en-US" altLang="it-IT" sz="1600" u="sng" dirty="0">
              <a:solidFill>
                <a:schemeClr val="tx1"/>
              </a:solidFill>
            </a:endParaRPr>
          </a:p>
        </p:txBody>
      </p:sp>
      <p:sp>
        <p:nvSpPr>
          <p:cNvPr id="12301" name="CasellaDiTesto 15"/>
          <p:cNvSpPr txBox="1">
            <a:spLocks noChangeArrowheads="1"/>
          </p:cNvSpPr>
          <p:nvPr/>
        </p:nvSpPr>
        <p:spPr bwMode="auto">
          <a:xfrm>
            <a:off x="1487488" y="101600"/>
            <a:ext cx="91805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0" tIns="45714" rIns="91430" bIns="45714">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eaLnBrk="1" hangingPunct="1">
              <a:spcBef>
                <a:spcPct val="0"/>
              </a:spcBef>
              <a:buFont typeface="Times New Roman" panose="02020603050405020304" pitchFamily="18" charset="0"/>
              <a:buNone/>
            </a:pPr>
            <a:r>
              <a:rPr lang="it-IT" altLang="it-IT" sz="2000" b="1">
                <a:solidFill>
                  <a:srgbClr val="FFFFCC"/>
                </a:solidFill>
              </a:rPr>
              <a:t>H-SAF PT Meeting</a:t>
            </a:r>
            <a:endParaRPr lang="it-IT" altLang="it-IT" sz="2200" b="1">
              <a:solidFill>
                <a:srgbClr val="FFFFCC"/>
              </a:solidFill>
            </a:endParaRPr>
          </a:p>
        </p:txBody>
      </p:sp>
      <p:sp>
        <p:nvSpPr>
          <p:cNvPr id="12302" name="Text Box 13"/>
          <p:cNvSpPr txBox="1">
            <a:spLocks noChangeArrowheads="1"/>
          </p:cNvSpPr>
          <p:nvPr/>
        </p:nvSpPr>
        <p:spPr bwMode="auto">
          <a:xfrm>
            <a:off x="1792289" y="3249612"/>
            <a:ext cx="8569325" cy="35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buFont typeface="Times New Roman" panose="02020603050405020304" pitchFamily="18" charset="0"/>
              <a:buNone/>
            </a:pPr>
            <a:r>
              <a:rPr lang="en-US" altLang="it-IT" sz="1800" u="sng" dirty="0"/>
              <a:t>Statistical scores for H10 over mountainous and flat areas period 1.10.2019-31.5.2020</a:t>
            </a:r>
          </a:p>
        </p:txBody>
      </p:sp>
      <p:sp>
        <p:nvSpPr>
          <p:cNvPr id="12303" name="Rettangolo 4"/>
          <p:cNvSpPr>
            <a:spLocks noChangeArrowheads="1"/>
          </p:cNvSpPr>
          <p:nvPr/>
        </p:nvSpPr>
        <p:spPr bwMode="auto">
          <a:xfrm>
            <a:off x="2036763" y="2282850"/>
            <a:ext cx="8235950"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GB" altLang="it-IT" sz="1400" dirty="0"/>
              <a:t>Validation has been performed over Belgium, Finland, Germany, Italy, Poland and Turkey. </a:t>
            </a:r>
          </a:p>
          <a:p>
            <a:pPr eaLnBrk="1" hangingPunct="1"/>
            <a:r>
              <a:rPr lang="en-GB" altLang="it-IT" sz="1400" dirty="0"/>
              <a:t>The results are showed separately for flat and mountainous areas to provide complete error information on the product performances related to the orography. </a:t>
            </a:r>
            <a:endParaRPr lang="en-US" altLang="en-US" sz="1400" dirty="0"/>
          </a:p>
        </p:txBody>
      </p:sp>
      <p:graphicFrame>
        <p:nvGraphicFramePr>
          <p:cNvPr id="10" name="Tabella 9"/>
          <p:cNvGraphicFramePr>
            <a:graphicFrameLocks noGrp="1"/>
          </p:cNvGraphicFramePr>
          <p:nvPr>
            <p:extLst>
              <p:ext uri="{D42A27DB-BD31-4B8C-83A1-F6EECF244321}">
                <p14:modId xmlns:p14="http://schemas.microsoft.com/office/powerpoint/2010/main" val="3704847658"/>
              </p:ext>
            </p:extLst>
          </p:nvPr>
        </p:nvGraphicFramePr>
        <p:xfrm>
          <a:off x="650634" y="4084638"/>
          <a:ext cx="4848225" cy="1387477"/>
        </p:xfrm>
        <a:graphic>
          <a:graphicData uri="http://schemas.openxmlformats.org/drawingml/2006/table">
            <a:tbl>
              <a:tblPr/>
              <a:tblGrid>
                <a:gridCol w="1163955">
                  <a:extLst>
                    <a:ext uri="{9D8B030D-6E8A-4147-A177-3AD203B41FA5}">
                      <a16:colId xmlns:a16="http://schemas.microsoft.com/office/drawing/2014/main" val="4268283747"/>
                    </a:ext>
                  </a:extLst>
                </a:gridCol>
                <a:gridCol w="721995">
                  <a:extLst>
                    <a:ext uri="{9D8B030D-6E8A-4147-A177-3AD203B41FA5}">
                      <a16:colId xmlns:a16="http://schemas.microsoft.com/office/drawing/2014/main" val="2015733151"/>
                    </a:ext>
                  </a:extLst>
                </a:gridCol>
                <a:gridCol w="721360">
                  <a:extLst>
                    <a:ext uri="{9D8B030D-6E8A-4147-A177-3AD203B41FA5}">
                      <a16:colId xmlns:a16="http://schemas.microsoft.com/office/drawing/2014/main" val="1744217965"/>
                    </a:ext>
                  </a:extLst>
                </a:gridCol>
                <a:gridCol w="760095">
                  <a:extLst>
                    <a:ext uri="{9D8B030D-6E8A-4147-A177-3AD203B41FA5}">
                      <a16:colId xmlns:a16="http://schemas.microsoft.com/office/drawing/2014/main" val="392555346"/>
                    </a:ext>
                  </a:extLst>
                </a:gridCol>
                <a:gridCol w="721360">
                  <a:extLst>
                    <a:ext uri="{9D8B030D-6E8A-4147-A177-3AD203B41FA5}">
                      <a16:colId xmlns:a16="http://schemas.microsoft.com/office/drawing/2014/main" val="3112494790"/>
                    </a:ext>
                  </a:extLst>
                </a:gridCol>
                <a:gridCol w="759460">
                  <a:extLst>
                    <a:ext uri="{9D8B030D-6E8A-4147-A177-3AD203B41FA5}">
                      <a16:colId xmlns:a16="http://schemas.microsoft.com/office/drawing/2014/main" val="1637693714"/>
                    </a:ext>
                  </a:extLst>
                </a:gridCol>
              </a:tblGrid>
              <a:tr h="198211">
                <a:tc>
                  <a:txBody>
                    <a:bodyPr/>
                    <a:lstStyle/>
                    <a:p>
                      <a:pPr algn="ctr" fontAlgn="b">
                        <a:lnSpc>
                          <a:spcPts val="1510"/>
                        </a:lnSpc>
                        <a:spcAft>
                          <a:spcPts val="0"/>
                        </a:spcAft>
                      </a:pPr>
                      <a:r>
                        <a:rPr lang="it-IT" sz="1100" b="1" kern="1200" dirty="0" err="1">
                          <a:solidFill>
                            <a:srgbClr val="FF0000"/>
                          </a:solidFill>
                          <a:effectLst/>
                          <a:latin typeface="Calibri" panose="020F0502020204030204" pitchFamily="34" charset="0"/>
                          <a:ea typeface="Times New Roman" panose="02020603050405020304" pitchFamily="18" charset="0"/>
                          <a:cs typeface="Arial" panose="020B0604020202020204" pitchFamily="34" charset="0"/>
                        </a:rPr>
                        <a:t>flat</a:t>
                      </a:r>
                      <a:r>
                        <a:rPr lang="it-IT" sz="1100" b="1" kern="1200" dirty="0">
                          <a:solidFill>
                            <a:srgbClr val="FF0000"/>
                          </a:solidFill>
                          <a:effectLst/>
                          <a:latin typeface="Calibri" panose="020F0502020204030204" pitchFamily="34" charset="0"/>
                          <a:ea typeface="Times New Roman" panose="02020603050405020304" pitchFamily="18" charset="0"/>
                          <a:cs typeface="Arial" panose="020B0604020202020204" pitchFamily="34" charset="0"/>
                        </a:rPr>
                        <a:t> area</a:t>
                      </a:r>
                      <a:endParaRPr lang="it-IT" sz="1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Belgium</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Finland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Germany</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Poland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Average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89660354"/>
                  </a:ext>
                </a:extLst>
              </a:tr>
              <a:tr h="198211">
                <a:tc>
                  <a:txBody>
                    <a:bodyPr/>
                    <a:lstStyle/>
                    <a:p>
                      <a:pPr algn="just"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numbers of obs</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2113</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6910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1920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10331</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10486924"/>
                  </a:ext>
                </a:extLst>
              </a:tr>
              <a:tr h="198211">
                <a:tc>
                  <a:txBody>
                    <a:bodyPr/>
                    <a:lstStyle/>
                    <a:p>
                      <a:pPr algn="just"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pod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1.00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0.94</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0.53</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0.48</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0.74</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2346836923"/>
                  </a:ext>
                </a:extLst>
              </a:tr>
              <a:tr h="198211">
                <a:tc>
                  <a:txBody>
                    <a:bodyPr/>
                    <a:lstStyle/>
                    <a:p>
                      <a:pPr algn="just"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far</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0.21</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0.22</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0.31</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0.35</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0.27</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033251753"/>
                  </a:ext>
                </a:extLst>
              </a:tr>
              <a:tr h="198211">
                <a:tc>
                  <a:txBody>
                    <a:bodyPr/>
                    <a:lstStyle/>
                    <a:p>
                      <a:pPr algn="just"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csi</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0.79</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0.74</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0.43</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0.38</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0.59</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2629750"/>
                  </a:ext>
                </a:extLst>
              </a:tr>
              <a:tr h="198211">
                <a:tc>
                  <a:txBody>
                    <a:bodyPr/>
                    <a:lstStyle/>
                    <a:p>
                      <a:pPr algn="just"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pofd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0.00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0.18</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0.02</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0.03</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0.06</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5069956"/>
                  </a:ext>
                </a:extLst>
              </a:tr>
              <a:tr h="198211">
                <a:tc>
                  <a:txBody>
                    <a:bodyPr/>
                    <a:lstStyle/>
                    <a:p>
                      <a:pPr algn="just"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acc</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1.00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0.87</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0.88</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0.91</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dirty="0">
                          <a:effectLst/>
                          <a:latin typeface="Calibri" panose="020F0502020204030204" pitchFamily="34" charset="0"/>
                          <a:ea typeface="Times New Roman" panose="02020603050405020304" pitchFamily="18" charset="0"/>
                          <a:cs typeface="Arial" panose="020B0604020202020204" pitchFamily="34" charset="0"/>
                        </a:rPr>
                        <a:t>0.92</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620" marR="7620"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65659548"/>
                  </a:ext>
                </a:extLst>
              </a:tr>
            </a:tbl>
          </a:graphicData>
        </a:graphic>
      </p:graphicFrame>
      <p:graphicFrame>
        <p:nvGraphicFramePr>
          <p:cNvPr id="11" name="Tabella 10"/>
          <p:cNvGraphicFramePr>
            <a:graphicFrameLocks noGrp="1"/>
          </p:cNvGraphicFramePr>
          <p:nvPr>
            <p:extLst>
              <p:ext uri="{D42A27DB-BD31-4B8C-83A1-F6EECF244321}">
                <p14:modId xmlns:p14="http://schemas.microsoft.com/office/powerpoint/2010/main" val="3593294848"/>
              </p:ext>
            </p:extLst>
          </p:nvPr>
        </p:nvGraphicFramePr>
        <p:xfrm>
          <a:off x="5957889" y="4084637"/>
          <a:ext cx="4795837" cy="1387477"/>
        </p:xfrm>
        <a:graphic>
          <a:graphicData uri="http://schemas.openxmlformats.org/drawingml/2006/table">
            <a:tbl>
              <a:tblPr/>
              <a:tblGrid>
                <a:gridCol w="1077252">
                  <a:extLst>
                    <a:ext uri="{9D8B030D-6E8A-4147-A177-3AD203B41FA5}">
                      <a16:colId xmlns:a16="http://schemas.microsoft.com/office/drawing/2014/main" val="2105354464"/>
                    </a:ext>
                  </a:extLst>
                </a:gridCol>
                <a:gridCol w="721346">
                  <a:extLst>
                    <a:ext uri="{9D8B030D-6E8A-4147-A177-3AD203B41FA5}">
                      <a16:colId xmlns:a16="http://schemas.microsoft.com/office/drawing/2014/main" val="3118920901"/>
                    </a:ext>
                  </a:extLst>
                </a:gridCol>
                <a:gridCol w="760749">
                  <a:extLst>
                    <a:ext uri="{9D8B030D-6E8A-4147-A177-3AD203B41FA5}">
                      <a16:colId xmlns:a16="http://schemas.microsoft.com/office/drawing/2014/main" val="4074920128"/>
                    </a:ext>
                  </a:extLst>
                </a:gridCol>
                <a:gridCol w="721982">
                  <a:extLst>
                    <a:ext uri="{9D8B030D-6E8A-4147-A177-3AD203B41FA5}">
                      <a16:colId xmlns:a16="http://schemas.microsoft.com/office/drawing/2014/main" val="157960981"/>
                    </a:ext>
                  </a:extLst>
                </a:gridCol>
                <a:gridCol w="709270">
                  <a:extLst>
                    <a:ext uri="{9D8B030D-6E8A-4147-A177-3AD203B41FA5}">
                      <a16:colId xmlns:a16="http://schemas.microsoft.com/office/drawing/2014/main" val="2289734115"/>
                    </a:ext>
                  </a:extLst>
                </a:gridCol>
                <a:gridCol w="805238">
                  <a:extLst>
                    <a:ext uri="{9D8B030D-6E8A-4147-A177-3AD203B41FA5}">
                      <a16:colId xmlns:a16="http://schemas.microsoft.com/office/drawing/2014/main" val="114946897"/>
                    </a:ext>
                  </a:extLst>
                </a:gridCol>
              </a:tblGrid>
              <a:tr h="198211">
                <a:tc>
                  <a:txBody>
                    <a:bodyPr/>
                    <a:lstStyle/>
                    <a:p>
                      <a:pPr algn="ctr" fontAlgn="b">
                        <a:lnSpc>
                          <a:spcPts val="1510"/>
                        </a:lnSpc>
                        <a:spcAft>
                          <a:spcPts val="0"/>
                        </a:spcAft>
                      </a:pPr>
                      <a:r>
                        <a:rPr lang="it-IT" sz="1100" b="1" kern="1200" dirty="0" err="1">
                          <a:solidFill>
                            <a:srgbClr val="FF0000"/>
                          </a:solidFill>
                          <a:effectLst/>
                          <a:latin typeface="Calibri" panose="020F0502020204030204" pitchFamily="34" charset="0"/>
                          <a:ea typeface="Times New Roman" panose="02020603050405020304" pitchFamily="18" charset="0"/>
                          <a:cs typeface="Arial" panose="020B0604020202020204" pitchFamily="34" charset="0"/>
                        </a:rPr>
                        <a:t>mountainous</a:t>
                      </a:r>
                      <a:endParaRPr lang="it-IT" sz="11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Italy</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Germany</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Poland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kern="1200" dirty="0" err="1">
                          <a:effectLst/>
                          <a:latin typeface="Calibri" panose="020F0502020204030204" pitchFamily="34" charset="0"/>
                          <a:ea typeface="Times New Roman" panose="02020603050405020304" pitchFamily="18" charset="0"/>
                          <a:cs typeface="Arial" panose="020B0604020202020204" pitchFamily="34" charset="0"/>
                        </a:rPr>
                        <a:t>Turkey</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Average</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60869696"/>
                  </a:ext>
                </a:extLst>
              </a:tr>
              <a:tr h="198211">
                <a:tc>
                  <a:txBody>
                    <a:bodyPr/>
                    <a:lstStyle/>
                    <a:p>
                      <a:pPr algn="just" fontAlgn="b">
                        <a:lnSpc>
                          <a:spcPts val="1510"/>
                        </a:lnSpc>
                        <a:spcAft>
                          <a:spcPts val="0"/>
                        </a:spcAft>
                      </a:pPr>
                      <a:r>
                        <a:rPr lang="it-IT" sz="1100" b="1" kern="1200" dirty="0" err="1">
                          <a:effectLst/>
                          <a:latin typeface="Calibri" panose="020F0502020204030204" pitchFamily="34" charset="0"/>
                          <a:ea typeface="Times New Roman" panose="02020603050405020304" pitchFamily="18" charset="0"/>
                          <a:cs typeface="Arial" panose="020B0604020202020204" pitchFamily="34" charset="0"/>
                        </a:rPr>
                        <a:t>numbers</a:t>
                      </a:r>
                      <a:r>
                        <a:rPr lang="it-IT" sz="1100" b="1" kern="1200" dirty="0">
                          <a:effectLst/>
                          <a:latin typeface="Calibri" panose="020F0502020204030204" pitchFamily="34" charset="0"/>
                          <a:ea typeface="Times New Roman" panose="02020603050405020304" pitchFamily="18" charset="0"/>
                          <a:cs typeface="Arial" panose="020B0604020202020204" pitchFamily="34" charset="0"/>
                        </a:rPr>
                        <a:t> of </a:t>
                      </a:r>
                      <a:r>
                        <a:rPr lang="it-IT" sz="1100" b="1" kern="1200" dirty="0" err="1">
                          <a:effectLst/>
                          <a:latin typeface="Calibri" panose="020F0502020204030204" pitchFamily="34" charset="0"/>
                          <a:ea typeface="Times New Roman" panose="02020603050405020304" pitchFamily="18" charset="0"/>
                          <a:cs typeface="Arial" panose="020B0604020202020204" pitchFamily="34" charset="0"/>
                        </a:rPr>
                        <a:t>obs</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1717</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1464</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dirty="0">
                          <a:effectLst/>
                          <a:latin typeface="Calibri" panose="020F0502020204030204" pitchFamily="34" charset="0"/>
                          <a:ea typeface="Times New Roman" panose="02020603050405020304" pitchFamily="18" charset="0"/>
                          <a:cs typeface="Arial" panose="020B0604020202020204" pitchFamily="34" charset="0"/>
                        </a:rPr>
                        <a:t>974</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8299</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850735635"/>
                  </a:ext>
                </a:extLst>
              </a:tr>
              <a:tr h="198211">
                <a:tc>
                  <a:txBody>
                    <a:bodyPr/>
                    <a:lstStyle/>
                    <a:p>
                      <a:pPr algn="just"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pod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0.55</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0.76</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0.57</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0.91</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0.70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4166815432"/>
                  </a:ext>
                </a:extLst>
              </a:tr>
              <a:tr h="198211">
                <a:tc>
                  <a:txBody>
                    <a:bodyPr/>
                    <a:lstStyle/>
                    <a:p>
                      <a:pPr algn="just"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far</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0.08</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0.60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0.09</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0.10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b="1">
                          <a:effectLst/>
                          <a:latin typeface="Calibri" panose="020F0502020204030204" pitchFamily="34" charset="0"/>
                          <a:ea typeface="Times New Roman" panose="02020603050405020304" pitchFamily="18" charset="0"/>
                          <a:cs typeface="Arial" panose="020B0604020202020204" pitchFamily="34" charset="0"/>
                        </a:rPr>
                        <a:t>0.22</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682666564"/>
                  </a:ext>
                </a:extLst>
              </a:tr>
              <a:tr h="198211">
                <a:tc>
                  <a:txBody>
                    <a:bodyPr/>
                    <a:lstStyle/>
                    <a:p>
                      <a:pPr algn="just"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csi</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0.52</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0.35</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0.54</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0.83</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0.56</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2655561"/>
                  </a:ext>
                </a:extLst>
              </a:tr>
              <a:tr h="198211">
                <a:tc>
                  <a:txBody>
                    <a:bodyPr/>
                    <a:lstStyle/>
                    <a:p>
                      <a:pPr algn="just" fontAlgn="b">
                        <a:lnSpc>
                          <a:spcPts val="1510"/>
                        </a:lnSpc>
                        <a:spcAft>
                          <a:spcPts val="0"/>
                        </a:spcAft>
                      </a:pPr>
                      <a:r>
                        <a:rPr lang="it-IT" sz="1100" b="1" kern="1200">
                          <a:effectLst/>
                          <a:latin typeface="Calibri" panose="020F0502020204030204" pitchFamily="34" charset="0"/>
                          <a:ea typeface="Times New Roman" panose="02020603050405020304" pitchFamily="18" charset="0"/>
                          <a:cs typeface="Arial" panose="020B0604020202020204" pitchFamily="34" charset="0"/>
                        </a:rPr>
                        <a:t>pofd</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0.10</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0.24</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0.22</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dirty="0">
                          <a:effectLst/>
                          <a:latin typeface="Calibri" panose="020F0502020204030204" pitchFamily="34" charset="0"/>
                          <a:ea typeface="Times New Roman" panose="02020603050405020304" pitchFamily="18" charset="0"/>
                          <a:cs typeface="Arial" panose="020B0604020202020204" pitchFamily="34" charset="0"/>
                        </a:rPr>
                        <a:t>0.50</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0.27</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60145728"/>
                  </a:ext>
                </a:extLst>
              </a:tr>
              <a:tr h="198211">
                <a:tc>
                  <a:txBody>
                    <a:bodyPr/>
                    <a:lstStyle/>
                    <a:p>
                      <a:pPr algn="just" fontAlgn="b">
                        <a:lnSpc>
                          <a:spcPts val="1510"/>
                        </a:lnSpc>
                        <a:spcAft>
                          <a:spcPts val="0"/>
                        </a:spcAft>
                      </a:pPr>
                      <a:r>
                        <a:rPr lang="it-IT" sz="1100" b="1" kern="1200" dirty="0" err="1">
                          <a:effectLst/>
                          <a:latin typeface="Calibri" panose="020F0502020204030204" pitchFamily="34" charset="0"/>
                          <a:ea typeface="Times New Roman" panose="02020603050405020304" pitchFamily="18" charset="0"/>
                          <a:cs typeface="Arial" panose="020B0604020202020204" pitchFamily="34" charset="0"/>
                        </a:rPr>
                        <a:t>acc</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0.67</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0.56</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0.62</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a:effectLst/>
                          <a:latin typeface="Calibri" panose="020F0502020204030204" pitchFamily="34" charset="0"/>
                          <a:ea typeface="Times New Roman" panose="02020603050405020304" pitchFamily="18" charset="0"/>
                          <a:cs typeface="Arial" panose="020B0604020202020204" pitchFamily="34" charset="0"/>
                        </a:rPr>
                        <a:t>0.84</a:t>
                      </a:r>
                      <a:endParaRPr lang="it-IT" sz="110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fontAlgn="b">
                        <a:lnSpc>
                          <a:spcPts val="1510"/>
                        </a:lnSpc>
                        <a:spcAft>
                          <a:spcPts val="0"/>
                        </a:spcAft>
                      </a:pPr>
                      <a:r>
                        <a:rPr lang="it-IT" sz="1100" dirty="0">
                          <a:effectLst/>
                          <a:latin typeface="Calibri" panose="020F0502020204030204" pitchFamily="34" charset="0"/>
                          <a:ea typeface="Times New Roman" panose="02020603050405020304" pitchFamily="18" charset="0"/>
                          <a:cs typeface="Arial" panose="020B0604020202020204" pitchFamily="34" charset="0"/>
                        </a:rPr>
                        <a:t>0.67</a:t>
                      </a:r>
                      <a:endParaRPr lang="it-IT"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7621" marR="7621" marT="7623"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83227800"/>
                  </a:ext>
                </a:extLst>
              </a:tr>
            </a:tbl>
          </a:graphicData>
        </a:graphic>
      </p:graphicFrame>
      <p:sp>
        <p:nvSpPr>
          <p:cNvPr id="18" name="Text Box 15">
            <a:extLst>
              <a:ext uri="{FF2B5EF4-FFF2-40B4-BE49-F238E27FC236}">
                <a16:creationId xmlns:a16="http://schemas.microsoft.com/office/drawing/2014/main" id="{929ED536-CE11-4B92-9DD3-842830EEE2BD}"/>
              </a:ext>
            </a:extLst>
          </p:cNvPr>
          <p:cNvSpPr txBox="1">
            <a:spLocks noChangeArrowheads="1"/>
          </p:cNvSpPr>
          <p:nvPr/>
        </p:nvSpPr>
        <p:spPr bwMode="auto">
          <a:xfrm>
            <a:off x="2750234" y="545250"/>
            <a:ext cx="6421438" cy="649326"/>
          </a:xfrm>
          <a:prstGeom prst="rect">
            <a:avLst/>
          </a:prstGeom>
          <a:solidFill>
            <a:srgbClr val="00CCFF"/>
          </a:solidFill>
          <a:ln w="22225">
            <a:solidFill>
              <a:schemeClr val="tx1"/>
            </a:solidFill>
            <a:miter lim="800000"/>
            <a:headEnd/>
            <a:tailEnd/>
          </a:ln>
        </p:spPr>
        <p:txBody>
          <a:bodyPr lIns="82212" tIns="41107" rIns="82212" bIns="41107">
            <a:spAutoFit/>
          </a:bodyPr>
          <a:lstStyle>
            <a:lvl1pPr>
              <a:spcBef>
                <a:spcPts val="813"/>
              </a:spcBef>
              <a:buClr>
                <a:srgbClr val="000000"/>
              </a:buClr>
              <a:buSzPct val="100000"/>
              <a:buFont typeface="Times New Roman" panose="02020603050405020304" pitchFamily="18" charset="0"/>
              <a:buChar char="•"/>
              <a:defRPr sz="3200">
                <a:solidFill>
                  <a:srgbClr val="000000"/>
                </a:solidFill>
                <a:latin typeface="Calibri" panose="020F0502020204030204" pitchFamily="34" charset="0"/>
                <a:ea typeface="ＭＳ Ｐゴシック" panose="020B0600070205080204" pitchFamily="34" charset="-128"/>
              </a:defRPr>
            </a:lvl1pPr>
            <a:lvl2pPr marL="742950" indent="-285750">
              <a:spcBef>
                <a:spcPts val="700"/>
              </a:spcBef>
              <a:buClr>
                <a:srgbClr val="000000"/>
              </a:buClr>
              <a:buSzPct val="100000"/>
              <a:buFont typeface="Times New Roman" panose="02020603050405020304" pitchFamily="18" charset="0"/>
              <a:buChar char="–"/>
              <a:defRPr sz="2800">
                <a:solidFill>
                  <a:srgbClr val="000000"/>
                </a:solidFill>
                <a:latin typeface="Calibri" panose="020F0502020204030204" pitchFamily="34" charset="0"/>
                <a:ea typeface="ＭＳ Ｐゴシック" panose="020B0600070205080204" pitchFamily="34" charset="-128"/>
              </a:defRPr>
            </a:lvl2pPr>
            <a:lvl3pPr marL="1143000" indent="-228600">
              <a:spcBef>
                <a:spcPts val="613"/>
              </a:spcBef>
              <a:buClr>
                <a:srgbClr val="000000"/>
              </a:buClr>
              <a:buSzPct val="100000"/>
              <a:buFont typeface="Times New Roman" panose="02020603050405020304" pitchFamily="18" charset="0"/>
              <a:buChar char="•"/>
              <a:defRPr sz="2400">
                <a:solidFill>
                  <a:srgbClr val="000000"/>
                </a:solidFill>
                <a:latin typeface="Calibri" panose="020F0502020204030204" pitchFamily="34" charset="0"/>
                <a:ea typeface="ＭＳ Ｐゴシック" panose="020B0600070205080204" pitchFamily="34" charset="-128"/>
              </a:defRPr>
            </a:lvl3pPr>
            <a:lvl4pPr marL="16002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4pPr>
            <a:lvl5pPr marL="2057400" indent="-228600">
              <a:spcBef>
                <a:spcPts val="500"/>
              </a:spcBef>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5pPr>
            <a:lvl6pPr marL="25146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6pPr>
            <a:lvl7pPr marL="29718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7pPr>
            <a:lvl8pPr marL="34290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8pPr>
            <a:lvl9pPr marL="3886200" indent="-228600" defTabSz="403225" eaLnBrk="0" fontAlgn="base" hangingPunct="0">
              <a:spcBef>
                <a:spcPts val="500"/>
              </a:spcBef>
              <a:spcAft>
                <a:spcPct val="0"/>
              </a:spcAft>
              <a:buClr>
                <a:srgbClr val="000000"/>
              </a:buClr>
              <a:buSzPct val="100000"/>
              <a:buFont typeface="Times New Roman" panose="02020603050405020304" pitchFamily="18" charset="0"/>
              <a:buChar char="»"/>
              <a:defRPr sz="2000">
                <a:solidFill>
                  <a:srgbClr val="000000"/>
                </a:solidFill>
                <a:latin typeface="Calibri" panose="020F0502020204030204" pitchFamily="34" charset="0"/>
                <a:ea typeface="ＭＳ Ｐゴシック" panose="020B0600070205080204" pitchFamily="34" charset="-128"/>
              </a:defRPr>
            </a:lvl9pPr>
          </a:lstStyle>
          <a:p>
            <a:pPr algn="ctr">
              <a:lnSpc>
                <a:spcPct val="115000"/>
              </a:lnSpc>
              <a:spcAft>
                <a:spcPts val="1000"/>
              </a:spcAft>
              <a:buNone/>
            </a:pPr>
            <a:r>
              <a:rPr lang="it-IT" altLang="it-IT" dirty="0" err="1">
                <a:ea typeface="Calibri" panose="020F0502020204030204" pitchFamily="34" charset="0"/>
                <a:cs typeface="Times New Roman" panose="02020603050405020304" pitchFamily="18" charset="0"/>
              </a:rPr>
              <a:t>Validation</a:t>
            </a:r>
            <a:r>
              <a:rPr lang="it-IT" altLang="it-IT" dirty="0">
                <a:ea typeface="Calibri" panose="020F0502020204030204" pitchFamily="34" charset="0"/>
                <a:cs typeface="Times New Roman" panose="02020603050405020304" pitchFamily="18" charset="0"/>
              </a:rPr>
              <a:t> </a:t>
            </a:r>
            <a:r>
              <a:rPr lang="it-IT" altLang="it-IT" dirty="0" err="1">
                <a:ea typeface="Calibri" panose="020F0502020204030204" pitchFamily="34" charset="0"/>
                <a:cs typeface="Times New Roman" panose="02020603050405020304" pitchFamily="18" charset="0"/>
              </a:rPr>
              <a:t>results</a:t>
            </a:r>
            <a:r>
              <a:rPr lang="it-IT" altLang="it-IT" dirty="0">
                <a:ea typeface="Calibri" panose="020F0502020204030204" pitchFamily="34" charset="0"/>
                <a:cs typeface="Times New Roman" panose="02020603050405020304" pitchFamily="18" charset="0"/>
              </a:rPr>
              <a:t> H10</a:t>
            </a:r>
          </a:p>
        </p:txBody>
      </p:sp>
    </p:spTree>
    <p:extLst>
      <p:ext uri="{BB962C8B-B14F-4D97-AF65-F5344CB8AC3E}">
        <p14:creationId xmlns:p14="http://schemas.microsoft.com/office/powerpoint/2010/main" val="3940283168"/>
      </p:ext>
    </p:extLst>
  </p:cSld>
  <p:clrMapOvr>
    <a:masterClrMapping/>
  </p:clrMapOvr>
</p:sld>
</file>

<file path=ppt/theme/theme1.xml><?xml version="1.0" encoding="utf-8"?>
<a:theme xmlns:a="http://schemas.openxmlformats.org/drawingml/2006/main" name="hsaf_course">
  <a:themeElements>
    <a:clrScheme name="Personalizzato 2">
      <a:dk1>
        <a:srgbClr val="002664"/>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HSAF_SnowEventWeek_template2" id="{F1676DA7-945B-6945-BCE7-AD5AB6601F71}" vid="{FEFFA4C5-33EC-2747-B6A0-9D5B1CAD5C50}"/>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hsaf_course</Template>
  <TotalTime>38</TotalTime>
  <Words>1701</Words>
  <Application>Microsoft Office PowerPoint</Application>
  <PresentationFormat>Widescreen</PresentationFormat>
  <Paragraphs>478</Paragraphs>
  <Slides>20</Slides>
  <Notes>6</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20</vt:i4>
      </vt:variant>
    </vt:vector>
  </HeadingPairs>
  <TitlesOfParts>
    <vt:vector size="25" baseType="lpstr">
      <vt:lpstr>ＭＳ Ｐゴシック</vt:lpstr>
      <vt:lpstr>Arial</vt:lpstr>
      <vt:lpstr>Calibri</vt:lpstr>
      <vt:lpstr>Times New Roman</vt:lpstr>
      <vt:lpstr>hsaf_course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Authors</dc:title>
  <dc:creator>Alessandra Mascitelli</dc:creator>
  <cp:lastModifiedBy>Toniazzo Alexander</cp:lastModifiedBy>
  <cp:revision>9</cp:revision>
  <dcterms:created xsi:type="dcterms:W3CDTF">2021-11-04T09:44:09Z</dcterms:created>
  <dcterms:modified xsi:type="dcterms:W3CDTF">2021-11-10T11:06:08Z</dcterms:modified>
</cp:coreProperties>
</file>

<file path=docProps/thumbnail.jpeg>
</file>